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Lst>
  <p:sldSz cx="9144000" cy="6858000" type="screen4x3"/>
  <p:notesSz cx="6858000" cy="9144000"/>
  <p:embeddedFontLst>
    <p:embeddedFont>
      <p:font typeface="Bradley Hand ITC" pitchFamily="66" charset="0"/>
      <p:regular r:id="rId20"/>
    </p:embeddedFont>
    <p:embeddedFont>
      <p:font typeface="Calibri" pitchFamily="34" charset="0"/>
      <p:regular r:id="rId21"/>
      <p:bold r:id="rId22"/>
      <p:italic r:id="rId23"/>
      <p:boldItalic r:id="rId24"/>
    </p:embeddedFont>
    <p:embeddedFont>
      <p:font typeface="Bauhaus 93" pitchFamily="82" charset="0"/>
      <p:regular r:id="rId25"/>
    </p:embeddedFont>
    <p:embeddedFont>
      <p:font typeface="Arial Black" pitchFamily="34" charset="0"/>
      <p:bold r:id="rId26"/>
    </p:embeddedFont>
    <p:embeddedFont>
      <p:font typeface="MV Boli" pitchFamily="2" charset="0"/>
      <p:regular r:id="rId27"/>
    </p:embeddedFont>
    <p:embeddedFont>
      <p:font typeface="Freestyle Script" pitchFamily="66" charset="0"/>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150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8AE93-2125-714F-B497-F7076ED6012A}" type="datetimeFigureOut">
              <a:rPr lang="en-US" smtClean="0"/>
              <a:t>7/15/2013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0BEE4C-B7E5-6A49-AD0D-FFE046C9949D}" type="slidenum">
              <a:rPr lang="en-US" smtClean="0"/>
              <a:t>‹#›</a:t>
            </a:fld>
            <a:endParaRPr lang="en-US"/>
          </a:p>
        </p:txBody>
      </p:sp>
    </p:spTree>
    <p:extLst>
      <p:ext uri="{BB962C8B-B14F-4D97-AF65-F5344CB8AC3E}">
        <p14:creationId xmlns:p14="http://schemas.microsoft.com/office/powerpoint/2010/main" val="33196357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Departure of manufacturing from northern colonies during and after the Revolution.</a:t>
            </a:r>
            <a:endParaRPr lang="en-US" dirty="0"/>
          </a:p>
        </p:txBody>
      </p:sp>
      <p:sp>
        <p:nvSpPr>
          <p:cNvPr id="4" name="Slide Number Placeholder 3"/>
          <p:cNvSpPr>
            <a:spLocks noGrp="1"/>
          </p:cNvSpPr>
          <p:nvPr>
            <p:ph type="sldNum" sz="quarter" idx="10"/>
          </p:nvPr>
        </p:nvSpPr>
        <p:spPr/>
        <p:txBody>
          <a:bodyPr/>
          <a:lstStyle/>
          <a:p>
            <a:fld id="{E4587CBB-281F-F54F-96D7-2A3B1A0EEE8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E0A787-89E6-504E-B287-ED8983883DE7}" type="datetimeFigureOut">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0BA8E-C3ED-5F44-ADB1-9087B047C7D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0A787-89E6-504E-B287-ED8983883DE7}" type="datetimeFigureOut">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0BA8E-C3ED-5F44-ADB1-9087B047C7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0A787-89E6-504E-B287-ED8983883DE7}" type="datetimeFigureOut">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0BA8E-C3ED-5F44-ADB1-9087B047C7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E0A787-89E6-504E-B287-ED8983883DE7}" type="datetimeFigureOut">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0BA8E-C3ED-5F44-ADB1-9087B047C7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E0A787-89E6-504E-B287-ED8983883DE7}" type="datetimeFigureOut">
              <a:rPr lang="en-US" smtClean="0"/>
              <a:t>7/15/2013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50BA8E-C3ED-5F44-ADB1-9087B047C7D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E0A787-89E6-504E-B287-ED8983883DE7}" type="datetimeFigureOut">
              <a:rPr lang="en-US" smtClean="0"/>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0BA8E-C3ED-5F44-ADB1-9087B047C7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E0A787-89E6-504E-B287-ED8983883DE7}" type="datetimeFigureOut">
              <a:rPr lang="en-US" smtClean="0"/>
              <a:t>7/15/2013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50BA8E-C3ED-5F44-ADB1-9087B047C7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E0A787-89E6-504E-B287-ED8983883DE7}" type="datetimeFigureOut">
              <a:rPr lang="en-US" smtClean="0"/>
              <a:t>7/15/2013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50BA8E-C3ED-5F44-ADB1-9087B047C7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E0A787-89E6-504E-B287-ED8983883DE7}" type="datetimeFigureOut">
              <a:rPr lang="en-US" smtClean="0"/>
              <a:t>7/15/2013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50BA8E-C3ED-5F44-ADB1-9087B047C7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0A787-89E6-504E-B287-ED8983883DE7}" type="datetimeFigureOut">
              <a:rPr lang="en-US" smtClean="0"/>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0BA8E-C3ED-5F44-ADB1-9087B047C7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E0A787-89E6-504E-B287-ED8983883DE7}" type="datetimeFigureOut">
              <a:rPr lang="en-US" smtClean="0"/>
              <a:t>7/15/2013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50BA8E-C3ED-5F44-ADB1-9087B047C7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0A787-89E6-504E-B287-ED8983883DE7}" type="datetimeFigureOut">
              <a:rPr lang="en-US" smtClean="0"/>
              <a:t>7/15/2013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0BA8E-C3ED-5F44-ADB1-9087B047C7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Ethics </a:t>
            </a:r>
            <a:r>
              <a:rPr lang="en-US" dirty="0" smtClean="0"/>
              <a:t>and Technology</a:t>
            </a:r>
            <a:endParaRPr lang="en-US" dirty="0"/>
          </a:p>
        </p:txBody>
      </p:sp>
      <p:sp>
        <p:nvSpPr>
          <p:cNvPr id="3" name="Subtitle 2"/>
          <p:cNvSpPr>
            <a:spLocks noGrp="1"/>
          </p:cNvSpPr>
          <p:nvPr>
            <p:ph type="subTitle" idx="1"/>
          </p:nvPr>
        </p:nvSpPr>
        <p:spPr/>
        <p:txBody>
          <a:bodyPr/>
          <a:lstStyle/>
          <a:p>
            <a:r>
              <a:rPr lang="en-US" dirty="0" smtClean="0"/>
              <a:t>Paul B. Thompson</a:t>
            </a:r>
          </a:p>
          <a:p>
            <a:r>
              <a:rPr lang="en-US" sz="2800" dirty="0" smtClean="0"/>
              <a:t>W.K. Kellogg Professor of Agricultural, Food and Community Ethics</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711921" y="2246546"/>
            <a:ext cx="3316844" cy="1944454"/>
            <a:chOff x="2711921" y="2246546"/>
            <a:chExt cx="3316844" cy="1944454"/>
          </a:xfrm>
        </p:grpSpPr>
        <p:pic>
          <p:nvPicPr>
            <p:cNvPr id="3074" name="Picture 2"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765" y="2286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2711921" y="2246546"/>
              <a:ext cx="1833633" cy="183363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3810000" y="22860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94312" y="377538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3968297" y="3051068"/>
            <a:ext cx="61573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762000"/>
            <a:ext cx="3733800" cy="1538883"/>
          </a:xfrm>
          <a:prstGeom prst="rect">
            <a:avLst/>
          </a:prstGeom>
          <a:noFill/>
        </p:spPr>
        <p:txBody>
          <a:bodyPr wrap="square" rtlCol="0">
            <a:spAutoFit/>
          </a:bodyPr>
          <a:lstStyle/>
          <a:p>
            <a:pPr algn="ctr"/>
            <a:r>
              <a:rPr lang="en-US" sz="3200" dirty="0" smtClean="0">
                <a:latin typeface="Bauhaus 93" pitchFamily="82" charset="0"/>
              </a:rPr>
              <a:t>Sustainability</a:t>
            </a:r>
          </a:p>
          <a:p>
            <a:pPr algn="ctr"/>
            <a:endParaRPr lang="en-US" sz="1400" dirty="0" smtClean="0">
              <a:latin typeface="Bauhaus 93" pitchFamily="82" charset="0"/>
            </a:endParaRPr>
          </a:p>
          <a:p>
            <a:pPr algn="ctr"/>
            <a:r>
              <a:rPr lang="en-US" sz="2400" dirty="0" smtClean="0">
                <a:latin typeface="Bauhaus 93" pitchFamily="82" charset="0"/>
              </a:rPr>
              <a:t>The Development</a:t>
            </a:r>
          </a:p>
          <a:p>
            <a:pPr algn="ctr"/>
            <a:r>
              <a:rPr lang="en-US" sz="2400" dirty="0" smtClean="0">
                <a:latin typeface="Bauhaus 93" pitchFamily="82" charset="0"/>
              </a:rPr>
              <a:t>of an Idea</a:t>
            </a:r>
            <a:endParaRPr lang="en-US" sz="2400" dirty="0">
              <a:latin typeface="Bauhaus 93" pitchFamily="82" charset="0"/>
            </a:endParaRPr>
          </a:p>
        </p:txBody>
      </p:sp>
      <p:sp>
        <p:nvSpPr>
          <p:cNvPr id="10" name="TextBox 9"/>
          <p:cNvSpPr txBox="1"/>
          <p:nvPr/>
        </p:nvSpPr>
        <p:spPr>
          <a:xfrm>
            <a:off x="6172200" y="2438400"/>
            <a:ext cx="2743200" cy="646331"/>
          </a:xfrm>
          <a:prstGeom prst="rect">
            <a:avLst/>
          </a:prstGeom>
          <a:noFill/>
        </p:spPr>
        <p:txBody>
          <a:bodyPr wrap="square" rtlCol="0">
            <a:spAutoFit/>
          </a:bodyPr>
          <a:lstStyle/>
          <a:p>
            <a:r>
              <a:rPr lang="en-US" dirty="0" smtClean="0"/>
              <a:t>Makes the most efficient use of available resources</a:t>
            </a:r>
            <a:endParaRPr lang="en-US" dirty="0"/>
          </a:p>
        </p:txBody>
      </p:sp>
      <p:grpSp>
        <p:nvGrpSpPr>
          <p:cNvPr id="3" name="Group 11"/>
          <p:cNvGrpSpPr/>
          <p:nvPr/>
        </p:nvGrpSpPr>
        <p:grpSpPr>
          <a:xfrm>
            <a:off x="498475" y="2210863"/>
            <a:ext cx="1905000" cy="2053983"/>
            <a:chOff x="498475" y="2210863"/>
            <a:chExt cx="1905000" cy="2053983"/>
          </a:xfrm>
        </p:grpSpPr>
        <p:grpSp>
          <p:nvGrpSpPr>
            <p:cNvPr id="5" name="Group 8"/>
            <p:cNvGrpSpPr/>
            <p:nvPr/>
          </p:nvGrpSpPr>
          <p:grpSpPr>
            <a:xfrm>
              <a:off x="498475" y="2210863"/>
              <a:ext cx="1905000" cy="1905000"/>
              <a:chOff x="498475" y="2210863"/>
              <a:chExt cx="1905000" cy="1905000"/>
            </a:xfrm>
          </p:grpSpPr>
          <p:pic>
            <p:nvPicPr>
              <p:cNvPr id="3078" name="Picture 6" descr="http://www.arc2020.eu/front/wp-content/uploads/2011/06/logo_gfgf_campa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2210863"/>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450975" y="3811063"/>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838200" y="3895514"/>
              <a:ext cx="1371600" cy="369332"/>
            </a:xfrm>
            <a:prstGeom prst="rect">
              <a:avLst/>
            </a:prstGeom>
            <a:noFill/>
          </p:spPr>
          <p:txBody>
            <a:bodyPr wrap="square" rtlCol="0">
              <a:spAutoFit/>
            </a:bodyPr>
            <a:lstStyle/>
            <a:p>
              <a:pPr algn="ctr"/>
              <a:r>
                <a:rPr lang="en-US" dirty="0" smtClean="0">
                  <a:solidFill>
                    <a:srgbClr val="00B050"/>
                  </a:solidFill>
                </a:rPr>
                <a:t>Circa 1825</a:t>
              </a:r>
              <a:endParaRPr lang="en-US" dirty="0">
                <a:solidFill>
                  <a:srgbClr val="00B050"/>
                </a:solidFill>
              </a:endParaRPr>
            </a:p>
          </p:txBody>
        </p:sp>
      </p:grpSp>
      <p:sp>
        <p:nvSpPr>
          <p:cNvPr id="14" name="TextBox 13"/>
          <p:cNvSpPr txBox="1"/>
          <p:nvPr/>
        </p:nvSpPr>
        <p:spPr>
          <a:xfrm>
            <a:off x="6248400" y="3318786"/>
            <a:ext cx="2286000" cy="646331"/>
          </a:xfrm>
          <a:prstGeom prst="rect">
            <a:avLst/>
          </a:prstGeom>
          <a:noFill/>
        </p:spPr>
        <p:txBody>
          <a:bodyPr wrap="square" rtlCol="0">
            <a:spAutoFit/>
          </a:bodyPr>
          <a:lstStyle/>
          <a:p>
            <a:r>
              <a:rPr lang="en-US" dirty="0" smtClean="0"/>
              <a:t>Provides a basis for stable societies</a:t>
            </a:r>
            <a:endParaRPr lang="en-US" dirty="0"/>
          </a:p>
        </p:txBody>
      </p:sp>
    </p:spTree>
    <p:extLst>
      <p:ext uri="{BB962C8B-B14F-4D97-AF65-F5344CB8AC3E}">
        <p14:creationId xmlns:p14="http://schemas.microsoft.com/office/powerpoint/2010/main" val="10430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2798879" y="2246546"/>
            <a:ext cx="3229886" cy="1944454"/>
            <a:chOff x="2798879" y="2246546"/>
            <a:chExt cx="3229886" cy="1944454"/>
          </a:xfrm>
        </p:grpSpPr>
        <p:grpSp>
          <p:nvGrpSpPr>
            <p:cNvPr id="3" name="Group 2"/>
            <p:cNvGrpSpPr/>
            <p:nvPr/>
          </p:nvGrpSpPr>
          <p:grpSpPr>
            <a:xfrm>
              <a:off x="2798879" y="2246546"/>
              <a:ext cx="3229886" cy="1944454"/>
              <a:chOff x="2798879" y="2246546"/>
              <a:chExt cx="3229886" cy="1944454"/>
            </a:xfrm>
          </p:grpSpPr>
          <p:grpSp>
            <p:nvGrpSpPr>
              <p:cNvPr id="5" name="Group 1"/>
              <p:cNvGrpSpPr/>
              <p:nvPr/>
            </p:nvGrpSpPr>
            <p:grpSpPr>
              <a:xfrm>
                <a:off x="2798879" y="2246546"/>
                <a:ext cx="3229886" cy="1944454"/>
                <a:chOff x="2798879" y="2246546"/>
                <a:chExt cx="3229886" cy="1944454"/>
              </a:xfrm>
            </p:grpSpPr>
            <p:grpSp>
              <p:nvGrpSpPr>
                <p:cNvPr id="6" name="Group 4"/>
                <p:cNvGrpSpPr/>
                <p:nvPr/>
              </p:nvGrpSpPr>
              <p:grpSpPr>
                <a:xfrm>
                  <a:off x="2798879" y="2246546"/>
                  <a:ext cx="3229886" cy="1944454"/>
                  <a:chOff x="2798879" y="2246546"/>
                  <a:chExt cx="3229886" cy="1944454"/>
                </a:xfrm>
              </p:grpSpPr>
              <p:pic>
                <p:nvPicPr>
                  <p:cNvPr id="3074" name="Picture 2"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765" y="2286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2798879" y="2246546"/>
                    <a:ext cx="1833633" cy="183363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rot="16200000">
                  <a:off x="3968297" y="3051068"/>
                  <a:ext cx="61573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3810000" y="22860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3794312" y="377538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6172200" y="2438400"/>
            <a:ext cx="2743200" cy="646331"/>
          </a:xfrm>
          <a:prstGeom prst="rect">
            <a:avLst/>
          </a:prstGeom>
          <a:noFill/>
        </p:spPr>
        <p:txBody>
          <a:bodyPr wrap="square" rtlCol="0">
            <a:spAutoFit/>
          </a:bodyPr>
          <a:lstStyle/>
          <a:p>
            <a:r>
              <a:rPr lang="en-US" dirty="0" smtClean="0"/>
              <a:t>Makes the most efficient use of available resources</a:t>
            </a:r>
            <a:endParaRPr lang="en-US" dirty="0"/>
          </a:p>
        </p:txBody>
      </p:sp>
      <p:sp>
        <p:nvSpPr>
          <p:cNvPr id="14" name="TextBox 13"/>
          <p:cNvSpPr txBox="1"/>
          <p:nvPr/>
        </p:nvSpPr>
        <p:spPr>
          <a:xfrm>
            <a:off x="6248400" y="3318786"/>
            <a:ext cx="2286000" cy="646331"/>
          </a:xfrm>
          <a:prstGeom prst="rect">
            <a:avLst/>
          </a:prstGeom>
          <a:noFill/>
        </p:spPr>
        <p:txBody>
          <a:bodyPr wrap="square" rtlCol="0">
            <a:spAutoFit/>
          </a:bodyPr>
          <a:lstStyle/>
          <a:p>
            <a:r>
              <a:rPr lang="en-US" dirty="0" smtClean="0"/>
              <a:t>Provides a basis for stable societies</a:t>
            </a:r>
            <a:endParaRPr lang="en-US" dirty="0"/>
          </a:p>
        </p:txBody>
      </p:sp>
      <p:pic>
        <p:nvPicPr>
          <p:cNvPr id="1026" name="Picture 2" descr="http://gatewayno.com/history/images/la-purchas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555" y="1036856"/>
            <a:ext cx="3144245" cy="20478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781800" y="1217474"/>
            <a:ext cx="2209800" cy="1754326"/>
          </a:xfrm>
          <a:prstGeom prst="rect">
            <a:avLst/>
          </a:prstGeom>
          <a:noFill/>
        </p:spPr>
        <p:txBody>
          <a:bodyPr wrap="square" rtlCol="0">
            <a:spAutoFit/>
          </a:bodyPr>
          <a:lstStyle/>
          <a:p>
            <a:pPr algn="ctr"/>
            <a:r>
              <a:rPr lang="en-US" dirty="0" smtClean="0"/>
              <a:t>With ample land to the west, “skimming” topsoil followed by ever westward migration made economic sense.</a:t>
            </a:r>
            <a:endParaRPr lang="en-US" dirty="0"/>
          </a:p>
        </p:txBody>
      </p:sp>
      <p:sp>
        <p:nvSpPr>
          <p:cNvPr id="17" name="TextBox 16"/>
          <p:cNvSpPr txBox="1"/>
          <p:nvPr/>
        </p:nvSpPr>
        <p:spPr>
          <a:xfrm>
            <a:off x="5844988" y="3641840"/>
            <a:ext cx="3146612" cy="1754326"/>
          </a:xfrm>
          <a:prstGeom prst="rect">
            <a:avLst/>
          </a:prstGeom>
          <a:noFill/>
        </p:spPr>
        <p:txBody>
          <a:bodyPr wrap="square" rtlCol="0">
            <a:spAutoFit/>
          </a:bodyPr>
          <a:lstStyle/>
          <a:p>
            <a:pPr algn="ctr"/>
            <a:r>
              <a:rPr lang="en-US" dirty="0" smtClean="0"/>
              <a:t>Unless your interest was to ensure that the localities of the new republic would have a stable source of defense, tax revenue and the other public goods tied to place prosperity. </a:t>
            </a:r>
            <a:endParaRPr lang="en-US" dirty="0"/>
          </a:p>
        </p:txBody>
      </p:sp>
      <p:pic>
        <p:nvPicPr>
          <p:cNvPr id="22" name="Picture 2"/>
          <p:cNvPicPr>
            <a:picLocks noChangeAspect="1" noChangeArrowheads="1"/>
          </p:cNvPicPr>
          <p:nvPr/>
        </p:nvPicPr>
        <p:blipFill>
          <a:blip r:embed="rId4" cstate="print"/>
          <a:srcRect/>
          <a:stretch>
            <a:fillRect/>
          </a:stretch>
        </p:blipFill>
        <p:spPr bwMode="auto">
          <a:xfrm>
            <a:off x="3743198" y="3361349"/>
            <a:ext cx="2124202" cy="2350783"/>
          </a:xfrm>
          <a:prstGeom prst="rect">
            <a:avLst/>
          </a:prstGeom>
          <a:noFill/>
          <a:ln w="9525">
            <a:noFill/>
            <a:miter lim="800000"/>
            <a:headEnd/>
            <a:tailEnd/>
          </a:ln>
        </p:spPr>
      </p:pic>
      <p:sp>
        <p:nvSpPr>
          <p:cNvPr id="23" name="Content Placeholder 3"/>
          <p:cNvSpPr txBox="1">
            <a:spLocks/>
          </p:cNvSpPr>
          <p:nvPr/>
        </p:nvSpPr>
        <p:spPr>
          <a:xfrm>
            <a:off x="685800" y="3776618"/>
            <a:ext cx="2667000" cy="284101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t>“Cultivators of the earth are the most valuable citizens. They are the most vigorous, the most independent, the most virtuous, and they are tied to their country and wedded to its liberty and interests by the most lasting bonds.”</a:t>
            </a:r>
          </a:p>
          <a:p>
            <a:pPr algn="r">
              <a:buFont typeface="Arial" pitchFamily="34" charset="0"/>
              <a:buNone/>
            </a:pPr>
            <a:r>
              <a:rPr lang="en-US" sz="1600" dirty="0" smtClean="0"/>
              <a:t>Letter to John Jay</a:t>
            </a:r>
          </a:p>
          <a:p>
            <a:pPr algn="r">
              <a:buFont typeface="Arial" pitchFamily="34" charset="0"/>
              <a:buNone/>
            </a:pPr>
            <a:r>
              <a:rPr lang="en-US" sz="1600" dirty="0" smtClean="0"/>
              <a:t>1786</a:t>
            </a:r>
          </a:p>
          <a:p>
            <a:endParaRPr lang="en-US" sz="2000" dirty="0"/>
          </a:p>
        </p:txBody>
      </p:sp>
    </p:spTree>
    <p:extLst>
      <p:ext uri="{BB962C8B-B14F-4D97-AF65-F5344CB8AC3E}">
        <p14:creationId xmlns:p14="http://schemas.microsoft.com/office/powerpoint/2010/main" val="76239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11111E-6 -2.96296E-6 L -0.26597 -0.00254 " pathEditMode="relative" rAng="0" ptsTypes="AA">
                                      <p:cBhvr>
                                        <p:cTn id="6" dur="2000" fill="hold"/>
                                        <p:tgtEl>
                                          <p:spTgt spid="2"/>
                                        </p:tgtEl>
                                        <p:attrNameLst>
                                          <p:attrName>ppt_x</p:attrName>
                                          <p:attrName>ppt_y</p:attrName>
                                        </p:attrNameLst>
                                      </p:cBhvr>
                                      <p:rCtr x="-13299" y="-139"/>
                                    </p:animMotion>
                                  </p:childTnLst>
                                </p:cTn>
                              </p:par>
                            </p:childTnLst>
                          </p:cTn>
                        </p:par>
                        <p:par>
                          <p:cTn id="7" fill="hold">
                            <p:stCondLst>
                              <p:cond delay="2000"/>
                            </p:stCondLst>
                            <p:childTnLst>
                              <p:par>
                                <p:cTn id="8" presetID="10" presetClass="exit" presetSubtype="0" fill="hold" grpId="0" nodeType="after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7"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0"/>
            <a:ext cx="4609634" cy="7040586"/>
          </a:xfrm>
          <a:prstGeom prst="rect">
            <a:avLst/>
          </a:prstGeom>
        </p:spPr>
      </p:pic>
      <p:cxnSp>
        <p:nvCxnSpPr>
          <p:cNvPr id="9" name="Curved Connector 8"/>
          <p:cNvCxnSpPr/>
          <p:nvPr/>
        </p:nvCxnSpPr>
        <p:spPr>
          <a:xfrm rot="16200000" flipV="1">
            <a:off x="2898847" y="683726"/>
            <a:ext cx="846566" cy="260560"/>
          </a:xfrm>
          <a:prstGeom prst="curvedConnector3">
            <a:avLst>
              <a:gd name="adj1" fmla="val 3846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rot="16200000" flipH="1">
            <a:off x="1840760" y="2848939"/>
            <a:ext cx="3776988" cy="553688"/>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113474" y="2702500"/>
            <a:ext cx="3802536" cy="830997"/>
          </a:xfrm>
          <a:prstGeom prst="rect">
            <a:avLst/>
          </a:prstGeom>
          <a:noFill/>
        </p:spPr>
        <p:txBody>
          <a:bodyPr wrap="square" rtlCol="0">
            <a:spAutoFit/>
          </a:bodyPr>
          <a:lstStyle/>
          <a:p>
            <a:pPr algn="r"/>
            <a:r>
              <a:rPr lang="en-US" sz="2400" dirty="0" smtClean="0"/>
              <a:t>Farmers do not have portable assets.</a:t>
            </a:r>
            <a:endParaRPr lang="en-US" sz="2400" dirty="0"/>
          </a:p>
        </p:txBody>
      </p:sp>
      <p:sp>
        <p:nvSpPr>
          <p:cNvPr id="16" name="TextBox 15"/>
          <p:cNvSpPr txBox="1"/>
          <p:nvPr/>
        </p:nvSpPr>
        <p:spPr>
          <a:xfrm>
            <a:off x="5341464" y="3972349"/>
            <a:ext cx="3802536" cy="1015663"/>
          </a:xfrm>
          <a:prstGeom prst="rect">
            <a:avLst/>
          </a:prstGeom>
          <a:noFill/>
        </p:spPr>
        <p:txBody>
          <a:bodyPr wrap="square" rtlCol="0">
            <a:spAutoFit/>
          </a:bodyPr>
          <a:lstStyle/>
          <a:p>
            <a:pPr algn="r"/>
            <a:r>
              <a:rPr lang="en-US" sz="2000" dirty="0" smtClean="0"/>
              <a:t>They are “tied to their country and wedded to its liberty by the most lasting bonds.”</a:t>
            </a:r>
            <a:endParaRPr lang="en-US" sz="2000" dirty="0"/>
          </a:p>
        </p:txBody>
      </p:sp>
      <p:sp>
        <p:nvSpPr>
          <p:cNvPr id="2" name="TextBox 1"/>
          <p:cNvSpPr txBox="1"/>
          <p:nvPr/>
        </p:nvSpPr>
        <p:spPr>
          <a:xfrm>
            <a:off x="5113474" y="814006"/>
            <a:ext cx="3802536" cy="923330"/>
          </a:xfrm>
          <a:prstGeom prst="rect">
            <a:avLst/>
          </a:prstGeom>
          <a:noFill/>
        </p:spPr>
        <p:txBody>
          <a:bodyPr wrap="square" rtlCol="0">
            <a:spAutoFit/>
          </a:bodyPr>
          <a:lstStyle/>
          <a:p>
            <a:pPr algn="r"/>
            <a:r>
              <a:rPr lang="en-US" dirty="0" smtClean="0"/>
              <a:t>Jefferson had witnessed outmigration by tradesmen and manufacturers during the revolutionary period.</a:t>
            </a:r>
            <a:endParaRPr lang="en-US" dirty="0"/>
          </a:p>
        </p:txBody>
      </p:sp>
    </p:spTree>
    <p:extLst>
      <p:ext uri="{BB962C8B-B14F-4D97-AF65-F5344CB8AC3E}">
        <p14:creationId xmlns:p14="http://schemas.microsoft.com/office/powerpoint/2010/main" val="298931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3528" y="2246546"/>
            <a:ext cx="3229886" cy="1944454"/>
            <a:chOff x="2798879" y="2246546"/>
            <a:chExt cx="3229886" cy="1944454"/>
          </a:xfrm>
        </p:grpSpPr>
        <p:grpSp>
          <p:nvGrpSpPr>
            <p:cNvPr id="3" name="Group 2"/>
            <p:cNvGrpSpPr/>
            <p:nvPr/>
          </p:nvGrpSpPr>
          <p:grpSpPr>
            <a:xfrm>
              <a:off x="2798879" y="2246546"/>
              <a:ext cx="3229886" cy="1944454"/>
              <a:chOff x="2798879" y="2246546"/>
              <a:chExt cx="3229886" cy="1944454"/>
            </a:xfrm>
          </p:grpSpPr>
          <p:grpSp>
            <p:nvGrpSpPr>
              <p:cNvPr id="5" name="Group 4"/>
              <p:cNvGrpSpPr/>
              <p:nvPr/>
            </p:nvGrpSpPr>
            <p:grpSpPr>
              <a:xfrm>
                <a:off x="2798879" y="2246546"/>
                <a:ext cx="3229886" cy="1944454"/>
                <a:chOff x="2798879" y="2246546"/>
                <a:chExt cx="3229886" cy="1944454"/>
              </a:xfrm>
            </p:grpSpPr>
            <p:grpSp>
              <p:nvGrpSpPr>
                <p:cNvPr id="7" name="Group 6"/>
                <p:cNvGrpSpPr/>
                <p:nvPr/>
              </p:nvGrpSpPr>
              <p:grpSpPr>
                <a:xfrm>
                  <a:off x="2798879" y="2246546"/>
                  <a:ext cx="3229886" cy="1944454"/>
                  <a:chOff x="2798879" y="2246546"/>
                  <a:chExt cx="3229886" cy="1944454"/>
                </a:xfrm>
              </p:grpSpPr>
              <p:pic>
                <p:nvPicPr>
                  <p:cNvPr id="9" name="Picture 2"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765" y="2286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2798879" y="2246546"/>
                    <a:ext cx="1833633" cy="183363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rot="16200000">
                  <a:off x="3968297" y="3051068"/>
                  <a:ext cx="61573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3810000" y="22860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3794312" y="377538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2" descr="http://gatewayno.com/history/images/la-purchas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555" y="1036856"/>
            <a:ext cx="3144245" cy="20478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781800" y="1217474"/>
            <a:ext cx="2209800" cy="1754326"/>
          </a:xfrm>
          <a:prstGeom prst="rect">
            <a:avLst/>
          </a:prstGeom>
          <a:noFill/>
        </p:spPr>
        <p:txBody>
          <a:bodyPr wrap="square" rtlCol="0">
            <a:spAutoFit/>
          </a:bodyPr>
          <a:lstStyle/>
          <a:p>
            <a:pPr algn="ctr"/>
            <a:r>
              <a:rPr lang="en-US" dirty="0" smtClean="0"/>
              <a:t>With ample land to the west, “skimming” topsoil followed by ever westward migration made economic sense.</a:t>
            </a:r>
            <a:endParaRPr lang="en-US" dirty="0"/>
          </a:p>
        </p:txBody>
      </p:sp>
      <p:pic>
        <p:nvPicPr>
          <p:cNvPr id="13" name="Picture 2"/>
          <p:cNvPicPr>
            <a:picLocks noChangeAspect="1" noChangeArrowheads="1"/>
          </p:cNvPicPr>
          <p:nvPr/>
        </p:nvPicPr>
        <p:blipFill>
          <a:blip r:embed="rId4" cstate="print"/>
          <a:srcRect/>
          <a:stretch>
            <a:fillRect/>
          </a:stretch>
        </p:blipFill>
        <p:spPr bwMode="auto">
          <a:xfrm>
            <a:off x="3743198" y="3361349"/>
            <a:ext cx="2124202" cy="2350783"/>
          </a:xfrm>
          <a:prstGeom prst="rect">
            <a:avLst/>
          </a:prstGeom>
          <a:noFill/>
          <a:ln w="9525">
            <a:noFill/>
            <a:miter lim="800000"/>
            <a:headEnd/>
            <a:tailEnd/>
          </a:ln>
        </p:spPr>
      </p:pic>
      <p:sp>
        <p:nvSpPr>
          <p:cNvPr id="14" name="Content Placeholder 3"/>
          <p:cNvSpPr txBox="1">
            <a:spLocks/>
          </p:cNvSpPr>
          <p:nvPr/>
        </p:nvSpPr>
        <p:spPr>
          <a:xfrm>
            <a:off x="6172200" y="3361349"/>
            <a:ext cx="2667000" cy="284101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t>“Cultivators of the earth are the most valuable citizens. They are the most vigorous, the most independent, the most virtuous, and they are tied to their country and wedded to its liberty and interests by the most lasting bonds.”</a:t>
            </a:r>
          </a:p>
          <a:p>
            <a:pPr algn="r">
              <a:buFont typeface="Arial" pitchFamily="34" charset="0"/>
              <a:buNone/>
            </a:pPr>
            <a:r>
              <a:rPr lang="en-US" sz="1600" dirty="0" smtClean="0"/>
              <a:t>Letter to John Jay</a:t>
            </a:r>
          </a:p>
          <a:p>
            <a:pPr algn="r">
              <a:buFont typeface="Arial" pitchFamily="34" charset="0"/>
              <a:buNone/>
            </a:pPr>
            <a:r>
              <a:rPr lang="en-US" sz="1600" dirty="0" smtClean="0"/>
              <a:t>1786</a:t>
            </a:r>
          </a:p>
          <a:p>
            <a:endParaRPr lang="en-US" sz="2000" dirty="0"/>
          </a:p>
        </p:txBody>
      </p:sp>
      <p:sp>
        <p:nvSpPr>
          <p:cNvPr id="15" name="Oval 14"/>
          <p:cNvSpPr/>
          <p:nvPr/>
        </p:nvSpPr>
        <p:spPr>
          <a:xfrm>
            <a:off x="152400" y="381000"/>
            <a:ext cx="5057277" cy="2209800"/>
          </a:xfrm>
          <a:prstGeom prst="ellipse">
            <a:avLst/>
          </a:prstGeom>
          <a:solidFill>
            <a:schemeClr val="accent3">
              <a:lumMod val="60000"/>
              <a:lumOff val="40000"/>
              <a:alpha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Within the historical context, this view assumes fungibility between natural and financial capital. It was a form of “weak sustainability</a:t>
            </a:r>
            <a:r>
              <a:rPr lang="en-US" dirty="0" smtClean="0">
                <a:solidFill>
                  <a:schemeClr val="accent3">
                    <a:lumMod val="50000"/>
                  </a:schemeClr>
                </a:solidFill>
              </a:rPr>
              <a:t>”</a:t>
            </a:r>
            <a:endParaRPr lang="en-US" dirty="0">
              <a:solidFill>
                <a:schemeClr val="accent3">
                  <a:lumMod val="50000"/>
                </a:schemeClr>
              </a:solidFill>
            </a:endParaRPr>
          </a:p>
        </p:txBody>
      </p:sp>
      <p:sp>
        <p:nvSpPr>
          <p:cNvPr id="16" name="Oval 15"/>
          <p:cNvSpPr/>
          <p:nvPr/>
        </p:nvSpPr>
        <p:spPr>
          <a:xfrm>
            <a:off x="192275" y="3900886"/>
            <a:ext cx="5057277" cy="2209800"/>
          </a:xfrm>
          <a:prstGeom prst="ellipse">
            <a:avLst/>
          </a:prstGeom>
          <a:solidFill>
            <a:schemeClr val="accent3">
              <a:lumMod val="60000"/>
              <a:lumOff val="40000"/>
              <a:alpha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Jefferson was concerned about the underlying integrity of the new republic’s key political institutions—perhaps a form of “social sustainability.” </a:t>
            </a:r>
            <a:endParaRPr lang="en-US" dirty="0">
              <a:solidFill>
                <a:schemeClr val="tx1"/>
              </a:solidFill>
            </a:endParaRPr>
          </a:p>
        </p:txBody>
      </p:sp>
    </p:spTree>
    <p:extLst>
      <p:ext uri="{BB962C8B-B14F-4D97-AF65-F5344CB8AC3E}">
        <p14:creationId xmlns:p14="http://schemas.microsoft.com/office/powerpoint/2010/main" val="4035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3528" y="2246546"/>
            <a:ext cx="3229886" cy="1944454"/>
            <a:chOff x="2798879" y="2246546"/>
            <a:chExt cx="3229886" cy="1944454"/>
          </a:xfrm>
        </p:grpSpPr>
        <p:grpSp>
          <p:nvGrpSpPr>
            <p:cNvPr id="3" name="Group 2"/>
            <p:cNvGrpSpPr/>
            <p:nvPr/>
          </p:nvGrpSpPr>
          <p:grpSpPr>
            <a:xfrm>
              <a:off x="2798879" y="2246546"/>
              <a:ext cx="3229886" cy="1944454"/>
              <a:chOff x="2798879" y="2246546"/>
              <a:chExt cx="3229886" cy="1944454"/>
            </a:xfrm>
          </p:grpSpPr>
          <p:grpSp>
            <p:nvGrpSpPr>
              <p:cNvPr id="5" name="Group 4"/>
              <p:cNvGrpSpPr/>
              <p:nvPr/>
            </p:nvGrpSpPr>
            <p:grpSpPr>
              <a:xfrm>
                <a:off x="2798879" y="2246546"/>
                <a:ext cx="3229886" cy="1944454"/>
                <a:chOff x="2798879" y="2246546"/>
                <a:chExt cx="3229886" cy="1944454"/>
              </a:xfrm>
            </p:grpSpPr>
            <p:grpSp>
              <p:nvGrpSpPr>
                <p:cNvPr id="7" name="Group 6"/>
                <p:cNvGrpSpPr/>
                <p:nvPr/>
              </p:nvGrpSpPr>
              <p:grpSpPr>
                <a:xfrm>
                  <a:off x="2798879" y="2246546"/>
                  <a:ext cx="3229886" cy="1944454"/>
                  <a:chOff x="2798879" y="2246546"/>
                  <a:chExt cx="3229886" cy="1944454"/>
                </a:xfrm>
              </p:grpSpPr>
              <p:pic>
                <p:nvPicPr>
                  <p:cNvPr id="9" name="Picture 2"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765" y="2286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2798879" y="2246546"/>
                    <a:ext cx="1833633" cy="183363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rot="16200000">
                  <a:off x="3968297" y="3051068"/>
                  <a:ext cx="61573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3810000" y="22860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3794312" y="377538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4"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3200400" y="2286651"/>
            <a:ext cx="1833633" cy="183363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rot="16200000">
            <a:off x="3062860" y="3051068"/>
            <a:ext cx="61573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24200" y="2286651"/>
            <a:ext cx="549214" cy="30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089" y="3815485"/>
            <a:ext cx="549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23"/>
          <p:cNvGrpSpPr/>
          <p:nvPr/>
        </p:nvGrpSpPr>
        <p:grpSpPr>
          <a:xfrm>
            <a:off x="2447894" y="286497"/>
            <a:ext cx="1901825" cy="2146300"/>
            <a:chOff x="2447894" y="286497"/>
            <a:chExt cx="1901825" cy="214630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894" y="286497"/>
              <a:ext cx="190182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429000" y="1992868"/>
              <a:ext cx="744072" cy="369332"/>
            </a:xfrm>
            <a:prstGeom prst="rect">
              <a:avLst/>
            </a:prstGeom>
            <a:solidFill>
              <a:schemeClr val="bg1"/>
            </a:solidFill>
          </p:spPr>
          <p:txBody>
            <a:bodyPr wrap="square" rtlCol="0">
              <a:spAutoFit/>
            </a:bodyPr>
            <a:lstStyle/>
            <a:p>
              <a:r>
                <a:rPr lang="en-US" dirty="0" smtClean="0">
                  <a:solidFill>
                    <a:srgbClr val="00B050"/>
                  </a:solidFill>
                </a:rPr>
                <a:t>1925</a:t>
              </a:r>
              <a:endParaRPr lang="en-US" dirty="0">
                <a:solidFill>
                  <a:srgbClr val="00B050"/>
                </a:solidFill>
              </a:endParaRPr>
            </a:p>
          </p:txBody>
        </p:sp>
      </p:grpSp>
      <p:sp>
        <p:nvSpPr>
          <p:cNvPr id="25" name="AutoShape 5" descr="data:image/jpeg;base64,/9j/4AAQSkZJRgABAQAAAQABAAD/2wCEAAkGBhQSERUUExQVFRUUGBgaGBgXFxoaHBcXGBYXFxgXFxYXHCYfFxwkHBgYHy8gJCcpLCwsFx8xNTAqNSYrLCkBCQoKBQUFDQUFDSkYEhgpKSkpKSkpKSkpKSkpKSkpKSkpKSkpKSkpKSkpKSkpKSkpKSkpKSkpKSkpKSkpKSkpKf/AABEIAPsAyAMBIgACEQEDEQH/xAAcAAABBQEBAQAAAAAAAAAAAAABAAIEBQYDBwj/xAA4EAABAwIEAwYFBAICAgMAAAABAAIRAyEEBTFBElFhBiJxgZHwEzKhscFC0eHxByMUUmJyU4KS/8QAFAEBAAAAAAAAAAAAAAAAAAAAAP/EABQRAQAAAAAAAAAAAAAAAAAAAAD/2gAMAwEAAhEDEQA/APX0giAigYUCnOCaWoEkBqjwokIAlKh5jmApDmToP7VBVzXEOu3gYJiXGBfxi/S6DVPqgbrmcWBusac6rMkOex+5gG3mbJwzRzm8TR5TeeUTbyQbRlcHQhPDl53Uzyoy88LYmCJ9N/ok7te8gy4gNF+GJ9NSg9GDkuJeaHtMYkPcASI4nQb7RupWH7T1AfmM8nb+AP4KD0GUZWUwHbZkhtYBhn5gZaf281pW1wQCDIO4KDvKS5h907RASUg5KEeFAWlOTQnIEChKSJQNJSRlJByBSKCSBpShOhFAPyuVaqGiTFk971QZ7j+FpOwCCqxucl9fhaJjU2hnSSdeah46oXu+cnhN+GCT0Doho5kXUWhRb89RwY12x14RrGwHUqyx+ZsosY1je88SzuzDQPmcfDnZBSZi1zmlroaHH5RIgaXtOk/TqpeWYYsNmkAwZNwb/wDb/sPRVNalUqVA51RwLtgQLza0zN1d4H41Mw1gdpIe6D4iRf1QSMcHwYDXHWHRf1OnkoDqDyRw06d9Q2o0C/Q3+gU7Eupgf7Kcb92/nIErOZr2lDLU6JFoBkz58/MILDMaDgLkCNbB3j1+3kqDH5zwgCqOKxu06gjodrdVQ1+3Evh3FPM3I8DPXRVWa5t8Q/6+Ic72P/1P7oL93aERxOPd03kEcwfsrLJu29XDuaWP4qf/AMZvMxMAaeVlgDhXuMwQfxzvt5q77PYYMPEb3ttHRB9B5FnjMVSFRm+o3BVkHLzXstn1Jh7vdJ+cEmOhifr6rb4PN2PdEw47SgtmhPC5tK6BA4BEtTSU7iQCEoRCUIGpJJII7QZ6IgJ0IgIGcPVOKcudR6CLjsQGi5WLzyp8QSAeEEHq47ABX+Mf8R3OFBe1rHy6OLYDax21QUeEwhnjq/ILuEG4/S2/MrtibUqtV2rp8mjb8R/K64iCZA4uI8QGg6PcToG7evJV2c1gaRpDQNBEyJ/VeecOPgQgzOSY8VHuHFwc3NBJ8C86DoNeqvK+bOALS5lThNnGWnT9Qj67qh7PUnveA2QB/wBW8O25F/Nbyl2Uc4QbTubmLbSgxOKzrhAd328V+EWPoJMeipK2CxeLd3WvjYOJgAkibmT5+i9ewfYKiw8RbJ63nTX0+qt25exujQI5W96oPI8v/wAVwWuqmSdRpbr1V+zsJSayA02+/VbqtSA39+wq3GYgIMVjOy7WCWGwuem9idFk81aaFx3ReeQ3mNtV6TjcQIuPLXw99Vjc7wYfxDn12jr1QZfC59D+NtnaEG9vHdv1C1+Ez1z2gtcQR8p3af8AqdiD71XneY5cWOdwT3RMRtMWKOV5+6nZ3qbjz6IPobsL2wGLaWPHDVZYjntIWwXz12f7TinVZUaA1096BII5cxuvdMnzdldgc0oLKRMdE4IJyBSjKCcgaWpIlJByCMpIoGkqFmAdwnhUwrlWZKDJV67mb/fyHL8qBmFQNsQS463ub7nYK4zTAtDwdgZ6eizGd1HF5u6W3Mfqc6bX5QAgNfMmNbFR0uF+BphvQOMSR06qqq4k1HSBPFJNtrSdeX3CjNy5vFeHO1idOd9+U2WiyLLw+o13O9iSABtPuUF92K7PChSDnDvuuekmY981qmsC4YYQAurnIBUcoGJrge9V2rOEaqvqtDuvvmgi4zG2OqzePzaLcloMXhiAYb9Vlc2wlpI9Tp6oINbF7z4W9be9VT43FAXHW2nP8R9EateLelufUaFV2LdLTHvWUFZjONzy5pu0HXRw3afEedlma1MEy2Y5bjp6rSMqlr9JvbTncT4bKNm+Ga2s188IfBLgLA87aDfyKBuQs4nQQQ4QRtP1EmV6d2Rz6pRIHFLYu0zruSsQxxNVjHua5xZIe2LOFxfUyCNd1bZnmQbVEWPAHEdYFkHueVZwyqLa7j8hWUrx7s5nhhvCdfl6bkeBXp+TZoKzNboLJGUiENkBKSKSBgCBRhAoGlMcF0lNKCqxWEJdOv8AF1kc8wnA4kk9/wC4uPt9FvqzVms/w4qG/wCk2tvpKDBZpNOWk8OgO1oG+y3fZmmPhsIjQeJWL7U/6w07mB4bXHPT1Wuy7HihhmF0SRbwQapgAC41sSAYXnGbf5UFMlrQXEdFDy7/ACG6s4cQhpi/WY02QejOxA9+i6f8hsDTn79Vma2YdziF4P8ASzfaTte6kO7MmR+ReeiDaZrmrGtMkW5nb3dZbMMypvsXjwnqvM8wzLF15qyW0pIDnODGyNYc4gOInQSqt2JqcU/GY8/+2m2pAGyD0HFYZj7g+73VTjKREW++8xff30WcpZ1VZYzG1/yPuOStsHnPGIOo8/H3+yCuqECrB318dPyoOZYrj+GNCAfX+Y+pXXN6neDhP2Nj+yr8a/vjmI5IJuT1ZxDSXWbfxm956wp9TMPi1nHXiOh+kDw+6osLiuF5PQgfiE/DVjxAoN7kFUsAE2HIaa7ei9H7HY/vtGk7a6leZ5GOJv0jx+y23ZmRVYLfMOWyD1cJAoBAoOiKaEUDClwpJSgamwnkJQg5VtCs3mbiCPVadwVZnGW/Eb3fmCDz3tZheKkelweWsj7LhmDviBvHHAym08Mlo+UXcRfXZtzzCm53krqEl5cWGNxtdwBOl9PyqfMcNWrnD0WDga/hqF8z3Q0BoNhcEEx1QUeZhjWuBFAcIlw+A1xaCQ0cReSQb6cRPgqBuF73HRcA6JAbIa7/AMS1xlp9QvTn9i2tpBnADBJ4uMSZ145afH6KBlnZdrqgml3WXJmRrxSZb3igvezjv+Rg2vEB5pguDiBBEtOvPhK83zpzTiAyqZaJMAzxAAmARudPNey5dlLMNhbjvOgum940vsI+68r7SAVaziQDHEJFtZE+X4QYfF441XfErElo7rWtgAAfopjRjR008SrGtl9f4DHgNpscDwtAaACHNs97jMlskTyCvMhoGke81jnN/wCwFhzbxDrsp2LzJj3Hjc9nEPlDiQeXy2H8oMIcM4hvfpy6YuGgEC8n5YtEptSrwkjibI/6niad/mFirXNMG0iGAmTqCTe251208E6nk/dsABz3J3Pggq61MvE6kbf31Kq8ZRIdJ3Wk+BFotGmn0QxmA+K0AkyJg+Nj+UGWAurjLstc4Bw8pIE+HPZOGXsY4cThJNuQ8ei0uWZGXMdJkRIcL6X+33QdMmlvdIuDpzB+95XofZyjx16fDzk/f+Fj6WHPw6ZE7i/K3v0XpXYHAcLHPN50QbIJApAJNCBA3STgEkHNqdCaAnFAEISQQBwQcE4apOQZvtpl/wAbCvb0Kh5blQOGpN0cym0AjUQI1WnxdHiaRGshUTJZAGwj0JCCBSy55dwvLuHS5+yusNhWsbwtHj46++Xku9Fwi8SudDFfEceH5WmLbndBV9r8WWUQ1s6bLyWpW77i7SSPG/8Aa9a7W4lre6YmJv76LzHPaVMuAkCR+k/KEHbA0xUg8rabeasKuSki3CRuIAI0Hl/Cy2T5n8Otwkzr4wDNitm3NRwzoft7sgp6lOnT/QAWnadBc9AqrG4ybWA0Hub7qZmuMDvCOfNUlRhdpp4oOLufP3Hj+yk0yQPA29RdcKbwLHY7eY9+JXdrZ0HrP9oIOOw4NzYnSdNp18VouzTSKL5kDhgeJ5Krbgvi1LmGtFvE/daPDs4QGjutbeRvb+EFphspkUxt+efVekZDl5pUwCZVL2JwzKlAO1M3la2mED2pNKQS3QOSSISQNhKJ0SCIQByYnuTAgQP1TiUknIORCoszocJB6n0KvjZVecUO7xbiPQoKjF4h4YQz5nWHj4pmX5NVo0T8N+zjp8zo1/8AG+mtl3wrLgnQSfBPwfaWk6rUplwHBEjczI28Cg8ez7tJWqVXGsXUyJBabG3Q/hZurmTiZDR/+iTveI/C9o7V5PhcXDnPZDZMk8MHSb9F5TmGAo0XuDage0GxF55+MflBFyag51QPeOQ5W9ytvUYPhl2nP1WZbm9Fos7l0+2mn2V5leYsqsMOER+9j4wgo3XOpkHxEaQOv7rtSpQz390/EUhxm2u53k81YvwoFO40/KDP06Zc4j35W8Va4XD8U2sBf37+qZh8Lck7mwjy3VzQpRSJ3sPf1QQMDimAE8N+XrA8dl2xmNq1WhopvaOrSJ8fJSOyOQVKuOBDf9TDLjFoA+X1XsbMI23dFuiDKf42ZUZTc0sIaTIJ8AIv4LcJjGgaJ8IAE4i6DSjUQOCSEpIAlFkgUOJApTQEUYQElMJRQcgBULNGTSeN4keV/wAKY8rjUOyDLUqhNMxrH3VBlP8AjgOdVr4pznOqizGuLQ0TIktNz9ArcsNOq9m4IjlwnQ/VXmHqFwjRBhc0yjAUzwuwrnO2h1SNOXGRNtFVY7KsIRFHBtkC5ILjNrd4nrdeqMyinPE4AkaHkuGIwjBYCNfPVB40zs8Jl1BgB6KTgcsp0y4hvD0bN7+nL0XoWNwjIJI0+qx+cPa2YPP86+cIKzGMbxgAabc4UxrptETAMKq/5QP9+emugUqnigQL/wBbxz/tA6pTkgA73++invrjusFyNR1MBUOOzVrXQ2OK0kbcx9VIyzEl72hvecSLDpeegsg9yynLW0aTWtEWHr1U5rfosrknbtlXE/8AFqMLKkWMy11tOhWsCBJySBQIIuak1OegAbokiAig5hNTnJoQBOaU1IIHJjk4lMcga5ciuz1ycgps8y0u/wBjBLmgggfqb+4VblmcNi9tv7WnbZZTtRlTK1ZtOieHEPBJj5S0auePyL+KCZmPallJkkh29v5VM3teHt4rQsPneT4um4ipcSRIiPv05KgrYyoG8PE6N4gevJBtM47YSCBAkx9Prb8LH4/N3vN5/f8AhRDV53kfXb6/dR61fhtt02hBMGIIuet+dk6vmPC03uBp13/CpnYq/wCPPmtNkfZM1oqV5Dbd3mOqCuybK62Jd3W+LjMAfvqtwG0suo8RM1CD3iNTfTYbKfWxdPDUjHC0N5R/S8vzvO34qtyaPlFre4QW2EzFz63xQeF3FxDoZBB6QveuyfaEYqiCbVGgcY68x0K8Cy3DfLqdNfGV6J2SqOpVQ8C2hHMcvoEHqqS50awc3iGhXQFAQiU0IygckmlJA2U0lElBApSSQQKUC5FMegThZcnIucmPNtUEPNswbRouqO/SD5nYBZX/ABgHYmticbUuXOFJvQNuQPUDyVP2+7QfEJa0/wCunPm7+FuewGXfAwFBu7mh56l/eMjzQRu1uWcXF1g/deR5/lPA46W/fwvovbu0LrAjw2Xm3aVrDxaTpqg84xTiDc6H7j+VCax9Z3w6YLnH0C32S/45fjSHF7WU9yCC4/8Aq3bxP1W6wPYqjhhFJkWudzbmg8+7M9heAipV7z9hsNFqqsU23t48lc1MLA5H2F5726zpzR8NhgmxgbblBn+1faD4rjTpmWA68yJtrp+wVVhMPDgYI3t6BdMJgpsfE+fiIVzgcCZFt/T11QWmTYOYjr1nkvQsjy/S39/lUWQYHSCCRHv7eq3OWYWAgscFVLbWU6nWUWiyykBB2aiVzaukoDKSbxJIElCMoSgQCBRIShA0hc096rsxzVlId432AuUHapUAuVk+0naYFpYw23d+AoGZZ46tIJLQNANFQ419rzN/RBBqUfiPZT3qPa3nq4A/Qr0XPu0fB/ooEN4RDnD9MAd1vVeXY3MTQcysPmaZby0MT91adkuOvQ43Xc4uLid5cZJA5oLWpinOJL3vd4uJt7lUGeY5nCZtaPcq3xlZlNsOO237LDZ1jC9/AwDnpr0980HDA9pXYeqK2HcQ9pvyeJu0jlC+hMkzVmLw1OuzSo2SDs6ILT4GQvnvK8sdXeBfkbfXxXs3YZow1N1FxAbBeNLGO99BPkg69qMW2jSc7eLDmV41iqLqtTiN+I+XQDot32oxLsTUtJYDb8mOqgZbkIO25J1nxk7WQUWAycwOek8lpstyiSJE+I8tFd4PJp2Os25yr3BZKBsgj5RgA0CAtEymueEwwaApbKclA9jV1ak1qcgMJQnQlKBoRRhJAk1GUEDgudSpGqT3wFW4+qSCg4ZlnMCG6mbrGY6u50kmSbzPv0VrjXG+vsqprPgydroKzFvhoH1+0KPUqC48tdfojiqhPXWAPdt034c3B0M3i59lBnO0LP8AWR5iOS0fZjC1Bg2CmDLpv05xPVVGeUpDbanTb6r0jIYo4WnMDujlaYQYbG9mqznaFxj6eyqluSPaZc2L299VuM4z9znEUx4n6R75qsw9B1WC4z05eSCL2dyUAkzE2PW+2q2L8NwNhoudfSE3KMBwtmPf4urWjgpN0FDgcmk3noec3V1g8p4dP7VpRwUBSmUYQQ6OAgSLKdSwsRqpFKnZPDUHNtJdWtSATgEB4UkiidECaEYQCRQGEkpSQMlNcimuQc6pVbjirCooWJpoKLFNnT30VFj2GIgnnystLiaOqrqlCeumnigzNHCGLg6qS3CW9m/v7K3Zgb7eHv3ZPpYG+kTP2sgyuc4UuawnnG/gZC1OIl1MAMIAAFyAbcguWYYL5RsSPZVvjsP/AKuVr+CDL4fLi7bx3WgyvLg06a/f390sswhMDwv5LR0sMAgitwuyk0qEFSfgohiAMp2XZrUKYXUBAWJEI6IIEkSkTZIoElKUpIC1OTQigckgkg4ygSkQgUDCuFRuqk8K51GoKzEU7e/VV9Wgbe/NXVWkuRo7wgrRhuE3+yecPEKwfS+iYaKCrxGGsDyP5VkKHEyE99CZUqkyyCLgMLwyrFgXOnSjxXZoQEBJEBEBAGlPDkwnZKUHRApqcEBQlEFCECCcSgAnFAoRDboSntQBJFJBHQKaTZO9/ZAITSE8JtUoOZYmBq7R+fymSg5liQprq5HhQM+GnU2IotQHhTggzRPaEAhKUiUEAJSanEINCAhPAQCdCABGESgNEBASIS9/VEoAE4JJw1KBsJIp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descr="http://lhbm.south-haven.com/images/LHBailey_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0338"/>
            <a:ext cx="2214942" cy="2777609"/>
          </a:xfrm>
          <a:prstGeom prst="rect">
            <a:avLst/>
          </a:prstGeom>
          <a:noFill/>
          <a:extLst>
            <a:ext uri="{909E8E84-426E-40DD-AFC4-6F175D3DCCD1}">
              <a14:hiddenFill xmlns:a14="http://schemas.microsoft.com/office/drawing/2010/main">
                <a:solidFill>
                  <a:srgbClr val="FFFFFF"/>
                </a:solidFill>
              </a14:hiddenFill>
            </a:ext>
          </a:extLst>
        </p:spPr>
      </p:pic>
      <p:sp>
        <p:nvSpPr>
          <p:cNvPr id="26" name="AutoShape 9" descr="data:image/jpeg;base64,/9j/4AAQSkZJRgABAQAAAQABAAD/2wCEAAkGBxQTEhUUExQWFhUXGBoYGBcYGBcaGBwaGBgWGhoYGBgYHCggGB0lHBcUITEhJSkrLi4uFx8zODMsNygtLiwBCgoKDA0OFAwNECscFBwsKywrKyssLCwrLCssLCwsKysrLDcsNzcsKyssLCssKysrKysrKysrKysrKysrKysrK//AABEIAOAAsAMBIgACEQEDEQH/xAAcAAABBQEBAQAAAAAAAAAAAAAEAQIDBQYHAAj/xAA7EAABAwIEAwYEBQIGAwEAAAABAAIRAyEEEjFBBVFhBiJxgZHwE6Gx0TJCweHxI1IHFTNicoIWkrIU/8QAFgEBAQEAAAAAAAAAAAAAAAAAAAEC/8QAGREBAQEBAQEAAAAAAAAAAAAAABEBIXFB/9oADAMBAAIRAxEAPwDqia4J7uiY5VDNV6E8tSZb/wAIPFKEu68UUmWF5MfUjRRGtzQTlezIR+KF0M7GhEWfxQk+MPBUzsaPfNNGNhBeNqJzSqiliQpaeM68kFqD79E6OiBp40HVEsqSEVO0JEgd0TkQ1K0JEpCK8EoC8laiGwoyFKQmO0QMK8laE4IGEwoKtVLXqQFU4jGdUBFfEQq3F42+/wA0BjcZ79+7KqrYwzc+/FBbVeJCNL+PJDP4h7/RUtWru6QNLc+gm5UmBw7qhnKco23Mf/PikFtRxTfzkRaOp9n5Ix2UySMoibTIHMk220VdS4cQfwtaAYaHAn16lH4ys1lO7XQNpJFuQ10QR/8A78pg2uf5RVPFTuse/jReRTax5AcJLhBy8jv8lb4bEGSIuNRpHT6IL+niYPP3qrPC4iffqspTxg8OZ+iscNiLdUGtpP0UzSqnBVZVix6CZLCa0pyKRKAlbolDUQ2QAmuKfH8phVCQm1SnEXQmJxED1UAWOqkDVZzFVuY09xCsOJYubWCpcS77ygFxFZAVmmwAJcbADmfBWTaLS0TBPLeNJ87K17PYKCajhoYZ6Xd+gVD+HdlW5Q6sAHa5GmQPEm5PyV3QwTW2aAFIHGF6YQSNwzSgeI8AbVH4iDtMEeiOY9SZ43QYriPZms05pJHNlzbTkSOhBVHimPpG8hszPeaCf7pkwRy+i6o188lV8c4Wys02EwdN/wB0GIpYtpmdRuIIPpa6Pw9eLT4qg45hH4Wf6ZyHUzMzv8rI3h9YOYx4Njf0UGow2NjorTD47msrQq2Vjg8RMoNbRqyPfyRQVFgcQrmm/wBlBMEpC8SlJ5oGuCYSnpryqB8Q+AqHH143Vzjbi3vxWcx7VAA+pMzt9U2nSzanoNztt6qN06o7AYgUjM3ItG21pQDVOEPFgDJ3gi3XkFeYKGgbt2IPJUvbfGVG4KoaJ70tzG5OSTmMzr+krmv+f4qqQym4jKLNbazRc9dJQdzNQGOqh+M0AZiAsf8A4fcTr4plQVQZplomIFwTB5GyE7XYesT3n5Kc22n9psqN23FUibVG+RH8Kc2EyCOf3XE+GUqr3OYyo0FkGHZ4vJu4CGjum7rWWm7KcXrseW1CS0GHMOo3sbhwOsjWEHRB6IbG1C1hLZJ5bKSnWDhI01UWbM4NAtIk/MwEHOe2XGXvHw3iC0WI166/bdUnZfiLg9zDcRIG0je1+S6B2o7LtxEPkMdbMRfWYPjOyyeF7GVqNZhmWkSTlILQdi117c7onVxSq7mfBHU61+s/VVr2FpykZYtfpaeqdRd9UitRgKw96LQ4OtIWOwjiCtDgXqC+Y5SFyHolTBA4BRvF53TikKoBxIWexrCtJXNrqjxlPYKCicdU8EWDpB58+Slcy6Zlv1CArijfiUKjQJL2FvKJiwWc4D2QbSqMqvAMHM3vGc2sFu8LQ0MRlbfWR9UTRrMzAkhuYwT1PLlogseE4RlGk4MaBmcXW1JJuU/EYNlQd9oeABYqXEYui2P6jAP+QA+yZTxrJaWvDmu0cCCJ5SFRU8M7NUWVPi0QzMBlFjmA0Op1i2iNPAaQu1gBiO6AB9FY1QzWB4gXTDj2gWQQOpZRCbhqfe2BIN9x19YUOLxPUBRU8dB6BpJM8tI5zKCfFtIa6JBc6JbqJtN+QQGJpta3K55jf+5w5E8v1QmI4+wuc3ORFxAvoDNxcXHoVnG8YL3NH5ozTvBkidm6oCcc4l5c43O3IbJtEwf1UAdJkm8681O1t7eiCzwzvNXnDyqTAtV9gmR+igu6JRQQdFGMCo8FHVfCkUOIbaUFRjapJVbUf5o3Fu1KrKmqBKhChd6T6pQ3371Ujm2UA9ZpI5efVT4vhzWUHgjMMpJBvpJHzhedTkHayi7SU31qVNtNwYwjNVcLuDRs0bm5VGW7HdmjWJOJaSMoyh0kb+S6FgOE0qFI06bQ28/9vPTwWZ4Vw7DDKBi8VAs2HtgE+DL+a0D+FVWjNRxDnOH5azWw7pmYAWnqgLdSLhIOu1kLUa5pv8kbQrWktg/mHIqCu4PJvZBVVQapMWa3XS5QuIxT2y0ND+ckATpvYBH4rGMptOg5lY49rjQrPLqRdScBFtSJ380FjX4Llc6rUdcUyMwOZoBu573C07Bu5VBwdoc11QiM5kDk0WaD5I6px5+PGX4Yp4cH8Omc7SRqBGgTo2AtyQLRcpKdQgzfw81ENVLSaLILrB4i1/fNWNHHwYA3WeomPr7+aPw75Mnl+xUGywGIDvsrNiynDqpkbLUYZ03uqJFBigpmnbdDYvlKCjxTUA9nX5I+v/CCg+/1QQhilTcp6qQIEaLoLhjstZ9B50uyfzMOkc40Vqxo1QnFcIx9J2eRkBcHNs9pEklp8tNCguMJw3Ctu2m3NrN535lEV3tboVyjF9ocTRLWlzXNeM1KoIAewx3h1EiRsddQoK/aeu78dTKDqbT100QdA4lxVrXTmEkQRNlX/wCaiB5jf+Fka/Cvis+Mx5e0awSToDp6p/A5q1G0aWclzg0OIiObr8hJQaSnwuriDmyuLfQbfmMCEdxHsoXUyXGmGMBcdXaDQWjWLrYfAaxsuIYxogFxAAaPHwXPu3P+ILHUnUMJLps6tENsRZgP4556IoFogbCOUR6bqGoYlVnBuOivLHANqDbY88s6eCtKgmQURE0/dEUhoosimj0PMIJqSMpO8vr5IKTMaIim66C9wWoHVa3BrE4E6Stjwt0tCAmELiURdQ4hhKClxA8ghKjBqjqo/dDObbzQQsE7bKZrIuki1+Ska6RCBWjVZL/ErihpUm0mmDVnMRrkbFvMkei1tPdc27e1BiHlzIPwxl8RufVBk2cSeKfwXQ+iSTkdo139zCO8w+Bg7gqBsET9UKHqegQNSQqzVvwTFPw7xUpVQObcr3gjkWtbC1eE7UvouNRtOmXkENqVQKbWzr3A4lxjSwWDNcC3xXRyawz4XhE0sDmGYNeG2/qVTA/6taO94BRpYcY7R18S4fEquxDtmRlpDXSmIFv9yr8XRkMcX5pF9hPMcwAoMS5tIBrTY/6mxJGgJ2b0HmonY3M6SBtYaem5sEQ7BAjES3RoLp98yuh0ocGuA/EJHK4n7rItwORjgYD3xbcAflRuC44aIAc3OxvL8Qm/mEVpdbckoEj1UeBxlOsJY6emjt9QVPGux28pUEYF7jfp5Iuky/l56qDL3v3UtMoLXh50t4+q1vC9vBZTBuBi+vOfVarhAhAbCiqhSyo91RWYilCAcFJxrjtGjLXEk8hdVeJ49TyhzJJI3EeSAsKs4nxulQBLiSRs25/ZZnivaJz5AMeFv5WYxNdzyYOpi51lBqHdoa2Ilw/p0xYNGrp5nWwVUyuGNc46khvpJcen7qfh9DIA0cvL+blVPFcVmdlH4WzpuSe956eiCPi/CQXNfREMcYcBHcdr/wCpEx4QoP8AJ2gAS5xJgmAGtEkDqZg9IC0PBWitSqUiQC9pAdyMWPQSrCh2JxTJGIpua0x3mO+Iz1mQL8kIp+B4LD02Pc4Z3Bs94TGUGQ3lJSYhlWJrBr2u7xpBpzNnZrptAjZa5n+H+KEtDaIsQHfGPlbJ7utf2b7KChNSsW1apAAgd1vOJ1J3PIIRxzhnZivjiW4fDkDd7zkaBJiXEa+Enorer2YoYQtBe2tUbPxCB/TDtmtkyct5JPhoV0rtPxltBhpU+6QO8RAyzs3qRvsuX4/FZyQNAOd0IqsZUl25F/PkVBh6eYPnTL+nXqp3M5m6EqSGPi3dNvGBCo8x2U2sRF9Por/AccMAVb9dCPGNVnJIK8XlRHQqDpkiCCddU+kD76LHcN4m5hsbctvP7rX8Hx7KnIO5E/Tmir3B4fTaD9lrcDTgAKowLBA98le4VqBmdJUOs2hePoq3jdVwpkD+UVzjtPjc7qro1cY8FVDFl7Wt/wBov+6Mx4JJkalVVDkLBttURFUpg3gQP1QTcQ0GXHKGifPQQNzqrTEext5qky97NEkaHW/P91RbYfHvd3suRmne/wBQzp0YOtyo3UWH8JA6PNzpcOAg+cJgeA3Xff5r2FdJtlIOg+wiLIDeHNdRqAOEA7i4nnmBXauzmN+LQEm7RlPhHdPp9FwoYssnKYv+HUHyXQ+xfHACM5AB7rj+p8LKLjo4VV2g4yKDIB77vwgRb/cf080VxHHNpML3baDmYsBzXKO0vFzUc4kySdvoEFdxvipfLZPjPvdU1IuEEXi569PmpOseZ/VebUna32REbajXEgG4/Kdfmh8c8NpuAGsfXqpMTRDvxCY05jqDsq573nKxxkEiHHW2x5qmjaTc3v5pKlKNfL90+k3KT0skrGTCCOgCXRCsqLYE8vmUI92Rkt/FpfqjMOZIabmJ13/VQXPDq9UkS95/7H7rqPZvEOdTAcSSBY8xyKwHBMNIHX2F0TgdHKxAZHJA8QaC0g/JGNH8qGoJEIOY8epfDBg2WRwOI7x5k+q33a2hAcQJ1tsuftwxDSRa+iCXiFYg21PjfdBPwVQS5rpJ1afw6c4sdU+txVg1aS6N9PFMw2Mzan9EDadcOIYWkEWLHbaeumoRVEm9/e0KajhqVY98ElsRBIME8xciyCxeNbRrFt3MEXiYO4POOaoTEGDqOW5V1wfEus1tydLfXoqKuQ4d2CNZF/mrns5SFMS4gPcLN3Db7dUGn4zxxzw1rnTlGVo0sBHPdZyvXBdp8x9r7JcbUl19T8lFTYM3P1UElWiCPH3cKvqUCLNgRtqPEifBG1q4ptJccoO5Kg/q1WB1JzWB0wXAkkAxNrBUC4nEhn4zHu1t0LSqOc5pbTdlm5I562Uz8G1l3S525Jkz05IrCh7QJgg7SgR9Mh14PX3on1Ke+3VPr1AXAb3kwhOI44AQEEOJr3EXuFdYNpMQBNvFZosm4O8LTcJxMGGjMTF4vOllMRvez+DNpmVuaLICyvZHCVgJqCJWuCNB3uTR7/ZI4W5rxKIzHa7A5qTnCffRc2ZTsQfcLtGOoZqZbzC5Tx3h5Y4gBUZfiHDg7vRB6afJV9PDQYKscVinCR76ShfiMcbktPqgPoYdrhB5Wi3LQjTZFDCta0NDRb9feqp62PyDu3Py8EtPtC4asE+KJcTYmhTY4OAyu1IBsb7hMxOLzkBwmND+aeYIuqmtXc95celhsAjaxZTbJsSLAaqL4PoV4HeqTexI0HU89ULX41tSbJ/u28lWOrl5hxEbNGnnzVhTxDbQB8oVQyjgKlU5qzjG1+XIbBWlE1qYLKbmZLkFzSS3wO43QrcSeac6tttsipYMCb85N55qR1duhGg9+aHD2k++iZjDlAE62+iB7cY0EhoIJ3JQWKoTdEYVgFyJTxVBPv3yQNotEgESLWG66d2cwBaGmlSaQdbd5YvgWAL62SNrLs3ZvCZKbZF4CgPwk5biCiISE6+917MihhKQlejeF4SUR6o1Zzj/AAoVGkAXWlcfRRVWTsiuN8T4awOIeII98lR18O0CGDveMfNdj4zwBlUExfnC5vxvs49l4t/O6qMrV4W+TNtba/NDt4e4HvAjla0jnyVrVrPp2BO+t0BxGvUdAMhvmJ8eaicD1MSKYIbDid9Y9VWucSZJPXwU7qfTZRupn91oRCNk4uOkpch8E5tImbHx+/JZ3PqEbVI0RdHEHdBCmpqRITiLei+R9lIKGZD4StsrujhM47qreB6dPbXYIylwFwEwrfhfZ95MgdQujcG4VDAHCTvKgqOwfAGtJquBLtOgsJW8DQ2w06KDBYcU25W2CnhGiEJkdVImyiA7X3SvuvC09ef7JwdyRCWleJHvdeiUlrDkgSB1VXxXhnxAYOqt5lMaisU3sa1k1HjO78rANBuepWP4v2Zc2HFuoBsSSZ5t2PguyBNqUQdQEHAn8BfMFpHiLpKfZ503K7z/AJSx+rR02UY7OUhoNUI4m3szPv3O6sv/AB9nwwzSd+a6u3s4ydfPUpD2Xpk3NugH3RHDcb2crNvkzN5jWNlXP4e6dCDyIX0YeA0evmdvRPPAsOdaLXf8hKEfPmAwEldD7L9lHOhx7oEazfmIhdIo8OpM/BTaI0hoH6ImCiwHheHMYNL72RgbyXg4Dx5Jc3RFeSLyUHZB5Jl6pxTXI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9" name="Picture 11" descr="http://upload.wikimedia.org/wikipedia/commons/thumb/8/87/Justus_von_Liebig_NIH.jpg/220px-Justus_von_Liebig_NI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5321" y="3543951"/>
            <a:ext cx="2095500" cy="267652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858000" y="6334780"/>
            <a:ext cx="2002821" cy="523220"/>
          </a:xfrm>
          <a:prstGeom prst="rect">
            <a:avLst/>
          </a:prstGeom>
          <a:noFill/>
        </p:spPr>
        <p:txBody>
          <a:bodyPr wrap="square" rtlCol="0">
            <a:spAutoFit/>
          </a:bodyPr>
          <a:lstStyle/>
          <a:p>
            <a:pPr algn="ctr"/>
            <a:r>
              <a:rPr lang="en-US" sz="1400" dirty="0" smtClean="0"/>
              <a:t>Justus </a:t>
            </a:r>
            <a:r>
              <a:rPr lang="en-US" sz="1400" dirty="0" err="1" smtClean="0"/>
              <a:t>Leibig</a:t>
            </a:r>
            <a:endParaRPr lang="en-US" sz="1400" dirty="0" smtClean="0"/>
          </a:p>
          <a:p>
            <a:pPr algn="ctr"/>
            <a:r>
              <a:rPr lang="en-US" sz="1400" dirty="0" smtClean="0"/>
              <a:t>1893-1873</a:t>
            </a:r>
            <a:endParaRPr lang="en-US" sz="1400" dirty="0"/>
          </a:p>
        </p:txBody>
      </p:sp>
      <p:sp>
        <p:nvSpPr>
          <p:cNvPr id="28" name="TextBox 27"/>
          <p:cNvSpPr txBox="1"/>
          <p:nvPr/>
        </p:nvSpPr>
        <p:spPr>
          <a:xfrm>
            <a:off x="6934200" y="3007667"/>
            <a:ext cx="1752600" cy="461665"/>
          </a:xfrm>
          <a:prstGeom prst="rect">
            <a:avLst/>
          </a:prstGeom>
          <a:noFill/>
        </p:spPr>
        <p:txBody>
          <a:bodyPr wrap="square" rtlCol="0">
            <a:spAutoFit/>
          </a:bodyPr>
          <a:lstStyle/>
          <a:p>
            <a:pPr algn="ctr"/>
            <a:r>
              <a:rPr lang="en-US" sz="1200" dirty="0" smtClean="0"/>
              <a:t>Liberty Hyde Bailey</a:t>
            </a:r>
          </a:p>
          <a:p>
            <a:pPr algn="ctr"/>
            <a:r>
              <a:rPr lang="en-US" sz="1200" dirty="0" smtClean="0"/>
              <a:t>1858-1954</a:t>
            </a:r>
            <a:endParaRPr lang="en-US" sz="1200" dirty="0"/>
          </a:p>
        </p:txBody>
      </p:sp>
      <p:sp>
        <p:nvSpPr>
          <p:cNvPr id="29" name="TextBox 28"/>
          <p:cNvSpPr txBox="1"/>
          <p:nvPr/>
        </p:nvSpPr>
        <p:spPr>
          <a:xfrm>
            <a:off x="5034033" y="3775380"/>
            <a:ext cx="1671567" cy="2308324"/>
          </a:xfrm>
          <a:prstGeom prst="rect">
            <a:avLst/>
          </a:prstGeom>
          <a:noFill/>
        </p:spPr>
        <p:txBody>
          <a:bodyPr wrap="square" rtlCol="0">
            <a:spAutoFit/>
          </a:bodyPr>
          <a:lstStyle/>
          <a:p>
            <a:pPr algn="ctr"/>
            <a:r>
              <a:rPr lang="en-US" dirty="0" smtClean="0"/>
              <a:t>Agriculture is a </a:t>
            </a:r>
            <a:r>
              <a:rPr lang="en-US" dirty="0" err="1" smtClean="0"/>
              <a:t>physico</a:t>
            </a:r>
            <a:r>
              <a:rPr lang="en-US" dirty="0" smtClean="0"/>
              <a:t>-chemical process that can be exploited to increase yields &amp; efficient use.</a:t>
            </a:r>
            <a:endParaRPr lang="en-US" dirty="0"/>
          </a:p>
        </p:txBody>
      </p:sp>
      <p:sp>
        <p:nvSpPr>
          <p:cNvPr id="30" name="TextBox 29"/>
          <p:cNvSpPr txBox="1"/>
          <p:nvPr/>
        </p:nvSpPr>
        <p:spPr>
          <a:xfrm>
            <a:off x="4639235" y="685052"/>
            <a:ext cx="2057400" cy="1754326"/>
          </a:xfrm>
          <a:prstGeom prst="rect">
            <a:avLst/>
          </a:prstGeom>
          <a:noFill/>
        </p:spPr>
        <p:txBody>
          <a:bodyPr wrap="square" rtlCol="0">
            <a:spAutoFit/>
          </a:bodyPr>
          <a:lstStyle/>
          <a:p>
            <a:pPr algn="ctr"/>
            <a:r>
              <a:rPr lang="en-US" dirty="0" smtClean="0"/>
              <a:t>Permanent Agriculture:</a:t>
            </a:r>
          </a:p>
          <a:p>
            <a:pPr algn="ctr"/>
            <a:r>
              <a:rPr lang="en-US" dirty="0" smtClean="0"/>
              <a:t>A moral duty owed to future generations and to the biosphere itself.</a:t>
            </a:r>
            <a:endParaRPr lang="en-US" dirty="0"/>
          </a:p>
        </p:txBody>
      </p:sp>
      <p:cxnSp>
        <p:nvCxnSpPr>
          <p:cNvPr id="2048" name="Straight Connector 2047"/>
          <p:cNvCxnSpPr/>
          <p:nvPr/>
        </p:nvCxnSpPr>
        <p:spPr>
          <a:xfrm>
            <a:off x="2447894" y="1992868"/>
            <a:ext cx="19018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49" name="Oval 2048"/>
          <p:cNvSpPr/>
          <p:nvPr/>
        </p:nvSpPr>
        <p:spPr>
          <a:xfrm>
            <a:off x="612775" y="4120285"/>
            <a:ext cx="1835119" cy="167091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smtClean="0"/>
              <a:t>Resource Sufficiency</a:t>
            </a:r>
            <a:endParaRPr lang="en-US" dirty="0"/>
          </a:p>
        </p:txBody>
      </p:sp>
      <p:sp>
        <p:nvSpPr>
          <p:cNvPr id="2052" name="TextBox 2051"/>
          <p:cNvSpPr txBox="1"/>
          <p:nvPr/>
        </p:nvSpPr>
        <p:spPr>
          <a:xfrm>
            <a:off x="2895600" y="4114800"/>
            <a:ext cx="1981200" cy="1754326"/>
          </a:xfrm>
          <a:prstGeom prst="rect">
            <a:avLst/>
          </a:prstGeom>
          <a:noFill/>
        </p:spPr>
        <p:txBody>
          <a:bodyPr wrap="square" rtlCol="0">
            <a:spAutoFit/>
          </a:bodyPr>
          <a:lstStyle/>
          <a:p>
            <a:pPr algn="ctr"/>
            <a:r>
              <a:rPr lang="en-US" dirty="0" smtClean="0"/>
              <a:t>Agriculture is sustainable if the resources needed to operate it are foreseeably available.</a:t>
            </a:r>
            <a:endParaRPr lang="en-US" dirty="0"/>
          </a:p>
        </p:txBody>
      </p:sp>
      <p:sp>
        <p:nvSpPr>
          <p:cNvPr id="2053" name="TextBox 2052"/>
          <p:cNvSpPr txBox="1"/>
          <p:nvPr/>
        </p:nvSpPr>
        <p:spPr>
          <a:xfrm>
            <a:off x="2895600" y="5791200"/>
            <a:ext cx="1981200" cy="923330"/>
          </a:xfrm>
          <a:prstGeom prst="rect">
            <a:avLst/>
          </a:prstGeom>
          <a:noFill/>
        </p:spPr>
        <p:txBody>
          <a:bodyPr wrap="square" rtlCol="0">
            <a:spAutoFit/>
          </a:bodyPr>
          <a:lstStyle/>
          <a:p>
            <a:pPr algn="ctr"/>
            <a:r>
              <a:rPr lang="en-US" dirty="0" smtClean="0"/>
              <a:t>And the </a:t>
            </a:r>
            <a:r>
              <a:rPr lang="en-US" i="1" dirty="0" smtClean="0"/>
              <a:t>specific </a:t>
            </a:r>
            <a:r>
              <a:rPr lang="en-US" dirty="0" smtClean="0"/>
              <a:t>resources may change over time.</a:t>
            </a:r>
            <a:endParaRPr lang="en-US" dirty="0"/>
          </a:p>
        </p:txBody>
      </p:sp>
      <p:sp>
        <p:nvSpPr>
          <p:cNvPr id="2054" name="Oval 2053"/>
          <p:cNvSpPr/>
          <p:nvPr/>
        </p:nvSpPr>
        <p:spPr>
          <a:xfrm>
            <a:off x="612775" y="533400"/>
            <a:ext cx="1835119" cy="1644134"/>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Functional</a:t>
            </a:r>
          </a:p>
          <a:p>
            <a:pPr algn="ctr"/>
            <a:r>
              <a:rPr lang="en-US" dirty="0" smtClean="0"/>
              <a:t>Integrity</a:t>
            </a:r>
            <a:endParaRPr lang="en-US" dirty="0"/>
          </a:p>
        </p:txBody>
      </p:sp>
      <p:sp>
        <p:nvSpPr>
          <p:cNvPr id="2056" name="TextBox 2055"/>
          <p:cNvSpPr txBox="1"/>
          <p:nvPr/>
        </p:nvSpPr>
        <p:spPr>
          <a:xfrm>
            <a:off x="2447894" y="533400"/>
            <a:ext cx="2428906" cy="2031325"/>
          </a:xfrm>
          <a:prstGeom prst="rect">
            <a:avLst/>
          </a:prstGeom>
          <a:solidFill>
            <a:schemeClr val="bg1"/>
          </a:solidFill>
        </p:spPr>
        <p:txBody>
          <a:bodyPr wrap="square" rtlCol="0">
            <a:spAutoFit/>
          </a:bodyPr>
          <a:lstStyle/>
          <a:p>
            <a:pPr algn="ctr"/>
            <a:r>
              <a:rPr lang="en-US" dirty="0" smtClean="0"/>
              <a:t>A farming system is sustainable to the extent that it will be regenerated and adaptive over time.</a:t>
            </a:r>
          </a:p>
          <a:p>
            <a:pPr algn="ctr"/>
            <a:endParaRPr lang="en-US" dirty="0"/>
          </a:p>
          <a:p>
            <a:pPr algn="ctr"/>
            <a:endParaRPr lang="en-US" dirty="0"/>
          </a:p>
        </p:txBody>
      </p:sp>
    </p:spTree>
    <p:extLst>
      <p:ext uri="{BB962C8B-B14F-4D97-AF65-F5344CB8AC3E}">
        <p14:creationId xmlns:p14="http://schemas.microsoft.com/office/powerpoint/2010/main" val="34624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048"/>
                                        </p:tgtEl>
                                        <p:attrNameLst>
                                          <p:attrName>style.visibility</p:attrName>
                                        </p:attrNameLst>
                                      </p:cBhvr>
                                      <p:to>
                                        <p:strVal val="visible"/>
                                      </p:to>
                                    </p:set>
                                    <p:animEffect transition="in" filter="wipe(left)">
                                      <p:cBhvr>
                                        <p:cTn id="20" dur="500"/>
                                        <p:tgtEl>
                                          <p:spTgt spid="204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9"/>
                                        </p:tgtEl>
                                        <p:attrNameLst>
                                          <p:attrName>style.visibility</p:attrName>
                                        </p:attrNameLst>
                                      </p:cBhvr>
                                      <p:to>
                                        <p:strVal val="visible"/>
                                      </p:to>
                                    </p:set>
                                    <p:anim calcmode="lin" valueType="num">
                                      <p:cBhvr additive="base">
                                        <p:cTn id="25" dur="500" fill="hold"/>
                                        <p:tgtEl>
                                          <p:spTgt spid="2049"/>
                                        </p:tgtEl>
                                        <p:attrNameLst>
                                          <p:attrName>ppt_x</p:attrName>
                                        </p:attrNameLst>
                                      </p:cBhvr>
                                      <p:tavLst>
                                        <p:tav tm="0">
                                          <p:val>
                                            <p:strVal val="#ppt_x"/>
                                          </p:val>
                                        </p:tav>
                                        <p:tav tm="100000">
                                          <p:val>
                                            <p:strVal val="#ppt_x"/>
                                          </p:val>
                                        </p:tav>
                                      </p:tavLst>
                                    </p:anim>
                                    <p:anim calcmode="lin" valueType="num">
                                      <p:cBhvr additive="base">
                                        <p:cTn id="26"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2054"/>
                                        </p:tgtEl>
                                        <p:attrNameLst>
                                          <p:attrName>style.visibility</p:attrName>
                                        </p:attrNameLst>
                                      </p:cBhvr>
                                      <p:to>
                                        <p:strVal val="visible"/>
                                      </p:to>
                                    </p:set>
                                    <p:anim calcmode="lin" valueType="num">
                                      <p:cBhvr additive="base">
                                        <p:cTn id="39" dur="500" fill="hold"/>
                                        <p:tgtEl>
                                          <p:spTgt spid="2054"/>
                                        </p:tgtEl>
                                        <p:attrNameLst>
                                          <p:attrName>ppt_x</p:attrName>
                                        </p:attrNameLst>
                                      </p:cBhvr>
                                      <p:tavLst>
                                        <p:tav tm="0">
                                          <p:val>
                                            <p:strVal val="#ppt_x"/>
                                          </p:val>
                                        </p:tav>
                                        <p:tav tm="100000">
                                          <p:val>
                                            <p:strVal val="#ppt_x"/>
                                          </p:val>
                                        </p:tav>
                                      </p:tavLst>
                                    </p:anim>
                                    <p:anim calcmode="lin" valueType="num">
                                      <p:cBhvr additive="base">
                                        <p:cTn id="40" dur="500" fill="hold"/>
                                        <p:tgtEl>
                                          <p:spTgt spid="205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2049" grpId="0" animBg="1"/>
      <p:bldP spid="2052" grpId="0"/>
      <p:bldP spid="2053" grpId="0"/>
      <p:bldP spid="2054" grpId="0" animBg="1"/>
      <p:bldP spid="2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43528" y="2246546"/>
            <a:ext cx="3229886" cy="1944454"/>
            <a:chOff x="2798879" y="2246546"/>
            <a:chExt cx="3229886" cy="1944454"/>
          </a:xfrm>
        </p:grpSpPr>
        <p:grpSp>
          <p:nvGrpSpPr>
            <p:cNvPr id="3" name="Group 2"/>
            <p:cNvGrpSpPr/>
            <p:nvPr/>
          </p:nvGrpSpPr>
          <p:grpSpPr>
            <a:xfrm>
              <a:off x="2798879" y="2246546"/>
              <a:ext cx="3229886" cy="1944454"/>
              <a:chOff x="2798879" y="2246546"/>
              <a:chExt cx="3229886" cy="1944454"/>
            </a:xfrm>
          </p:grpSpPr>
          <p:grpSp>
            <p:nvGrpSpPr>
              <p:cNvPr id="5" name="Group 4"/>
              <p:cNvGrpSpPr/>
              <p:nvPr/>
            </p:nvGrpSpPr>
            <p:grpSpPr>
              <a:xfrm>
                <a:off x="2798879" y="2246546"/>
                <a:ext cx="3229886" cy="1944454"/>
                <a:chOff x="2798879" y="2246546"/>
                <a:chExt cx="3229886" cy="1944454"/>
              </a:xfrm>
            </p:grpSpPr>
            <p:grpSp>
              <p:nvGrpSpPr>
                <p:cNvPr id="7" name="Group 6"/>
                <p:cNvGrpSpPr/>
                <p:nvPr/>
              </p:nvGrpSpPr>
              <p:grpSpPr>
                <a:xfrm>
                  <a:off x="2798879" y="2246546"/>
                  <a:ext cx="3229886" cy="1944454"/>
                  <a:chOff x="2798879" y="2246546"/>
                  <a:chExt cx="3229886" cy="1944454"/>
                </a:xfrm>
              </p:grpSpPr>
              <p:pic>
                <p:nvPicPr>
                  <p:cNvPr id="9" name="Picture 2"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765" y="2286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2798879" y="2246546"/>
                    <a:ext cx="1833633" cy="183363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p:cNvSpPr/>
                <p:nvPr/>
              </p:nvSpPr>
              <p:spPr>
                <a:xfrm rot="16200000">
                  <a:off x="3968297" y="3051068"/>
                  <a:ext cx="61573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3810000" y="228600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3794312" y="3775380"/>
              <a:ext cx="838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4" descr="http://www.universal-web-design.com/vectors/arrows/00138/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3200400" y="2286651"/>
            <a:ext cx="1833633" cy="183363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rot="16200000">
            <a:off x="3062860" y="3051068"/>
            <a:ext cx="61573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24200" y="2286651"/>
            <a:ext cx="549214" cy="30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089" y="3815485"/>
            <a:ext cx="549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23"/>
          <p:cNvGrpSpPr/>
          <p:nvPr/>
        </p:nvGrpSpPr>
        <p:grpSpPr>
          <a:xfrm>
            <a:off x="2447894" y="286497"/>
            <a:ext cx="1901825" cy="2146300"/>
            <a:chOff x="2447894" y="286497"/>
            <a:chExt cx="1901825" cy="214630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894" y="286497"/>
              <a:ext cx="1901825"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3429000" y="1992868"/>
              <a:ext cx="744072" cy="369332"/>
            </a:xfrm>
            <a:prstGeom prst="rect">
              <a:avLst/>
            </a:prstGeom>
            <a:solidFill>
              <a:schemeClr val="bg1"/>
            </a:solidFill>
          </p:spPr>
          <p:txBody>
            <a:bodyPr wrap="square" rtlCol="0">
              <a:spAutoFit/>
            </a:bodyPr>
            <a:lstStyle/>
            <a:p>
              <a:r>
                <a:rPr lang="en-US" dirty="0" smtClean="0">
                  <a:solidFill>
                    <a:srgbClr val="00B050"/>
                  </a:solidFill>
                </a:rPr>
                <a:t>2025</a:t>
              </a:r>
              <a:endParaRPr lang="en-US" dirty="0">
                <a:solidFill>
                  <a:srgbClr val="00B050"/>
                </a:solidFill>
              </a:endParaRPr>
            </a:p>
          </p:txBody>
        </p:sp>
      </p:grpSp>
      <p:sp>
        <p:nvSpPr>
          <p:cNvPr id="25" name="AutoShape 5" descr="data:image/jpeg;base64,/9j/4AAQSkZJRgABAQAAAQABAAD/2wCEAAkGBhQSERUUExQVFRUUGBgaGBgXFxoaHBcXGBYXFxgXFxYXHCYfFxwkHBgYHy8gJCcpLCwsFx8xNTAqNSYrLCkBCQoKBQUFDQUFDSkYEhgpKSkpKSkpKSkpKSkpKSkpKSkpKSkpKSkpKSkpKSkpKSkpKSkpKSkpKSkpKSkpKSkpKf/AABEIAPsAyAMBIgACEQEDEQH/xAAcAAABBQEBAQAAAAAAAAAAAAABAAIEBQYDBwj/xAA4EAABAwIEAwYFBAICAgMAAAABAAIRAyEEBTFBElFhBiJxgZHwEzKhscFC0eHxByMUUmJyU4KS/8QAFAEBAAAAAAAAAAAAAAAAAAAAAP/EABQRAQAAAAAAAAAAAAAAAAAAAAD/2gAMAwEAAhEDEQA/APX0giAigYUCnOCaWoEkBqjwokIAlKh5jmApDmToP7VBVzXEOu3gYJiXGBfxi/S6DVPqgbrmcWBusac6rMkOex+5gG3mbJwzRzm8TR5TeeUTbyQbRlcHQhPDl53Uzyoy88LYmCJ9N/ok7te8gy4gNF+GJ9NSg9GDkuJeaHtMYkPcASI4nQb7RupWH7T1AfmM8nb+AP4KD0GUZWUwHbZkhtYBhn5gZaf281pW1wQCDIO4KDvKS5h907RASUg5KEeFAWlOTQnIEChKSJQNJSRlJByBSKCSBpShOhFAPyuVaqGiTFk971QZ7j+FpOwCCqxucl9fhaJjU2hnSSdeah46oXu+cnhN+GCT0Doho5kXUWhRb89RwY12x14RrGwHUqyx+ZsosY1je88SzuzDQPmcfDnZBSZi1zmlroaHH5RIgaXtOk/TqpeWYYsNmkAwZNwb/wDb/sPRVNalUqVA51RwLtgQLza0zN1d4H41Mw1gdpIe6D4iRf1QSMcHwYDXHWHRf1OnkoDqDyRw06d9Q2o0C/Q3+gU7Eupgf7Kcb92/nIErOZr2lDLU6JFoBkz58/MILDMaDgLkCNbB3j1+3kqDH5zwgCqOKxu06gjodrdVQ1+3Evh3FPM3I8DPXRVWa5t8Q/6+Ic72P/1P7oL93aERxOPd03kEcwfsrLJu29XDuaWP4qf/AMZvMxMAaeVlgDhXuMwQfxzvt5q77PYYMPEb3ttHRB9B5FnjMVSFRm+o3BVkHLzXstn1Jh7vdJ+cEmOhifr6rb4PN2PdEw47SgtmhPC5tK6BA4BEtTSU7iQCEoRCUIGpJJII7QZ6IgJ0IgIGcPVOKcudR6CLjsQGi5WLzyp8QSAeEEHq47ABX+Mf8R3OFBe1rHy6OLYDax21QUeEwhnjq/ILuEG4/S2/MrtibUqtV2rp8mjb8R/K64iCZA4uI8QGg6PcToG7evJV2c1gaRpDQNBEyJ/VeecOPgQgzOSY8VHuHFwc3NBJ8C86DoNeqvK+bOALS5lThNnGWnT9Qj67qh7PUnveA2QB/wBW8O25F/Nbyl2Uc4QbTubmLbSgxOKzrhAd328V+EWPoJMeipK2CxeLd3WvjYOJgAkibmT5+i9ewfYKiw8RbJ63nTX0+qt25exujQI5W96oPI8v/wAVwWuqmSdRpbr1V+zsJSayA02+/VbqtSA39+wq3GYgIMVjOy7WCWGwuem9idFk81aaFx3ReeQ3mNtV6TjcQIuPLXw99Vjc7wYfxDn12jr1QZfC59D+NtnaEG9vHdv1C1+Ez1z2gtcQR8p3af8AqdiD71XneY5cWOdwT3RMRtMWKOV5+6nZ3qbjz6IPobsL2wGLaWPHDVZYjntIWwXz12f7TinVZUaA1096BII5cxuvdMnzdldgc0oLKRMdE4IJyBSjKCcgaWpIlJByCMpIoGkqFmAdwnhUwrlWZKDJV67mb/fyHL8qBmFQNsQS463ub7nYK4zTAtDwdgZ6eizGd1HF5u6W3Mfqc6bX5QAgNfMmNbFR0uF+BphvQOMSR06qqq4k1HSBPFJNtrSdeX3CjNy5vFeHO1idOd9+U2WiyLLw+o13O9iSABtPuUF92K7PChSDnDvuuekmY981qmsC4YYQAurnIBUcoGJrge9V2rOEaqvqtDuvvmgi4zG2OqzePzaLcloMXhiAYb9Vlc2wlpI9Tp6oINbF7z4W9be9VT43FAXHW2nP8R9EateLelufUaFV2LdLTHvWUFZjONzy5pu0HXRw3afEedlma1MEy2Y5bjp6rSMqlr9JvbTncT4bKNm+Ga2s188IfBLgLA87aDfyKBuQs4nQQQ4QRtP1EmV6d2Rz6pRIHFLYu0zruSsQxxNVjHua5xZIe2LOFxfUyCNd1bZnmQbVEWPAHEdYFkHueVZwyqLa7j8hWUrx7s5nhhvCdfl6bkeBXp+TZoKzNboLJGUiENkBKSKSBgCBRhAoGlMcF0lNKCqxWEJdOv8AF1kc8wnA4kk9/wC4uPt9FvqzVms/w4qG/wCk2tvpKDBZpNOWk8OgO1oG+y3fZmmPhsIjQeJWL7U/6w07mB4bXHPT1Wuy7HihhmF0SRbwQapgAC41sSAYXnGbf5UFMlrQXEdFDy7/ACG6s4cQhpi/WY02QejOxA9+i6f8hsDTn79Vma2YdziF4P8ASzfaTte6kO7MmR+ReeiDaZrmrGtMkW5nb3dZbMMypvsXjwnqvM8wzLF15qyW0pIDnODGyNYc4gOInQSqt2JqcU/GY8/+2m2pAGyD0HFYZj7g+73VTjKREW++8xff30WcpZ1VZYzG1/yPuOStsHnPGIOo8/H3+yCuqECrB318dPyoOZYrj+GNCAfX+Y+pXXN6neDhP2Nj+yr8a/vjmI5IJuT1ZxDSXWbfxm956wp9TMPi1nHXiOh+kDw+6osLiuF5PQgfiE/DVjxAoN7kFUsAE2HIaa7ei9H7HY/vtGk7a6leZ5GOJv0jx+y23ZmRVYLfMOWyD1cJAoBAoOiKaEUDClwpJSgamwnkJQg5VtCs3mbiCPVadwVZnGW/Eb3fmCDz3tZheKkelweWsj7LhmDviBvHHAym08Mlo+UXcRfXZtzzCm53krqEl5cWGNxtdwBOl9PyqfMcNWrnD0WDga/hqF8z3Q0BoNhcEEx1QUeZhjWuBFAcIlw+A1xaCQ0cReSQb6cRPgqBuF73HRcA6JAbIa7/AMS1xlp9QvTn9i2tpBnADBJ4uMSZ145afH6KBlnZdrqgml3WXJmRrxSZb3igvezjv+Rg2vEB5pguDiBBEtOvPhK83zpzTiAyqZaJMAzxAAmARudPNey5dlLMNhbjvOgum940vsI+68r7SAVaziQDHEJFtZE+X4QYfF441XfErElo7rWtgAAfopjRjR008SrGtl9f4DHgNpscDwtAaACHNs97jMlskTyCvMhoGke81jnN/wCwFhzbxDrsp2LzJj3Hjc9nEPlDiQeXy2H8oMIcM4hvfpy6YuGgEC8n5YtEptSrwkjibI/6niad/mFirXNMG0iGAmTqCTe251208E6nk/dsABz3J3Pggq61MvE6kbf31Kq8ZRIdJ3Wk+BFotGmn0QxmA+K0AkyJg+Nj+UGWAurjLstc4Bw8pIE+HPZOGXsY4cThJNuQ8ei0uWZGXMdJkRIcL6X+33QdMmlvdIuDpzB+95XofZyjx16fDzk/f+Fj6WHPw6ZE7i/K3v0XpXYHAcLHPN50QbIJApAJNCBA3STgEkHNqdCaAnFAEISQQBwQcE4apOQZvtpl/wAbCvb0Kh5blQOGpN0cym0AjUQI1WnxdHiaRGshUTJZAGwj0JCCBSy55dwvLuHS5+yusNhWsbwtHj46++Xku9Fwi8SudDFfEceH5WmLbndBV9r8WWUQ1s6bLyWpW77i7SSPG/8Aa9a7W4lre6YmJv76LzHPaVMuAkCR+k/KEHbA0xUg8rabeasKuSki3CRuIAI0Hl/Cy2T5n8Otwkzr4wDNitm3NRwzoft7sgp6lOnT/QAWnadBc9AqrG4ybWA0Hub7qZmuMDvCOfNUlRhdpp4oOLufP3Hj+yk0yQPA29RdcKbwLHY7eY9+JXdrZ0HrP9oIOOw4NzYnSdNp18VouzTSKL5kDhgeJ5Krbgvi1LmGtFvE/daPDs4QGjutbeRvb+EFphspkUxt+efVekZDl5pUwCZVL2JwzKlAO1M3la2mED2pNKQS3QOSSISQNhKJ0SCIQByYnuTAgQP1TiUknIORCoszocJB6n0KvjZVecUO7xbiPQoKjF4h4YQz5nWHj4pmX5NVo0T8N+zjp8zo1/8AG+mtl3wrLgnQSfBPwfaWk6rUplwHBEjczI28Cg8ez7tJWqVXGsXUyJBabG3Q/hZurmTiZDR/+iTveI/C9o7V5PhcXDnPZDZMk8MHSb9F5TmGAo0XuDage0GxF55+MflBFyag51QPeOQ5W9ytvUYPhl2nP1WZbm9Fos7l0+2mn2V5leYsqsMOER+9j4wgo3XOpkHxEaQOv7rtSpQz390/EUhxm2u53k81YvwoFO40/KDP06Zc4j35W8Va4XD8U2sBf37+qZh8Lck7mwjy3VzQpRSJ3sPf1QQMDimAE8N+XrA8dl2xmNq1WhopvaOrSJ8fJSOyOQVKuOBDf9TDLjFoA+X1XsbMI23dFuiDKf42ZUZTc0sIaTIJ8AIv4LcJjGgaJ8IAE4i6DSjUQOCSEpIAlFkgUOJApTQEUYQElMJRQcgBULNGTSeN4keV/wAKY8rjUOyDLUqhNMxrH3VBlP8AjgOdVr4pznOqizGuLQ0TIktNz9ArcsNOq9m4IjlwnQ/VXmHqFwjRBhc0yjAUzwuwrnO2h1SNOXGRNtFVY7KsIRFHBtkC5ILjNrd4nrdeqMyinPE4AkaHkuGIwjBYCNfPVB40zs8Jl1BgB6KTgcsp0y4hvD0bN7+nL0XoWNwjIJI0+qx+cPa2YPP86+cIKzGMbxgAabc4UxrptETAMKq/5QP9+emugUqnigQL/wBbxz/tA6pTkgA73++invrjusFyNR1MBUOOzVrXQ2OK0kbcx9VIyzEl72hvecSLDpeegsg9yynLW0aTWtEWHr1U5rfosrknbtlXE/8AFqMLKkWMy11tOhWsCBJySBQIIuak1OegAbokiAig5hNTnJoQBOaU1IIHJjk4lMcga5ciuz1ycgps8y0u/wBjBLmgggfqb+4VblmcNi9tv7WnbZZTtRlTK1ZtOieHEPBJj5S0auePyL+KCZmPallJkkh29v5VM3teHt4rQsPneT4um4ipcSRIiPv05KgrYyoG8PE6N4gevJBtM47YSCBAkx9Prb8LH4/N3vN5/f8AhRDV53kfXb6/dR61fhtt02hBMGIIuet+dk6vmPC03uBp13/CpnYq/wCPPmtNkfZM1oqV5Dbd3mOqCuybK62Jd3W+LjMAfvqtwG0suo8RM1CD3iNTfTYbKfWxdPDUjHC0N5R/S8vzvO34qtyaPlFre4QW2EzFz63xQeF3FxDoZBB6QveuyfaEYqiCbVGgcY68x0K8Cy3DfLqdNfGV6J2SqOpVQ8C2hHMcvoEHqqS50awc3iGhXQFAQiU0IygckmlJA2U0lElBApSSQQKUC5FMegThZcnIucmPNtUEPNswbRouqO/SD5nYBZX/ABgHYmticbUuXOFJvQNuQPUDyVP2+7QfEJa0/wCunPm7+FuewGXfAwFBu7mh56l/eMjzQRu1uWcXF1g/deR5/lPA46W/fwvovbu0LrAjw2Xm3aVrDxaTpqg84xTiDc6H7j+VCax9Z3w6YLnH0C32S/45fjSHF7WU9yCC4/8Aq3bxP1W6wPYqjhhFJkWudzbmg8+7M9heAipV7z9hsNFqqsU23t48lc1MLA5H2F5726zpzR8NhgmxgbblBn+1faD4rjTpmWA68yJtrp+wVVhMPDgYI3t6BdMJgpsfE+fiIVzgcCZFt/T11QWmTYOYjr1nkvQsjy/S39/lUWQYHSCCRHv7eq3OWYWAgscFVLbWU6nWUWiyykBB2aiVzaukoDKSbxJIElCMoSgQCBRIShA0hc096rsxzVlId432AuUHapUAuVk+0naYFpYw23d+AoGZZ46tIJLQNANFQ419rzN/RBBqUfiPZT3qPa3nq4A/Qr0XPu0fB/ooEN4RDnD9MAd1vVeXY3MTQcysPmaZby0MT91adkuOvQ43Xc4uLid5cZJA5oLWpinOJL3vd4uJt7lUGeY5nCZtaPcq3xlZlNsOO237LDZ1jC9/AwDnpr0980HDA9pXYeqK2HcQ9pvyeJu0jlC+hMkzVmLw1OuzSo2SDs6ILT4GQvnvK8sdXeBfkbfXxXs3YZow1N1FxAbBeNLGO99BPkg69qMW2jSc7eLDmV41iqLqtTiN+I+XQDot32oxLsTUtJYDb8mOqgZbkIO25J1nxk7WQUWAycwOek8lpstyiSJE+I8tFd4PJp2Os25yr3BZKBsgj5RgA0CAtEymueEwwaApbKclA9jV1ak1qcgMJQnQlKBoRRhJAk1GUEDgudSpGqT3wFW4+qSCg4ZlnMCG6mbrGY6u50kmSbzPv0VrjXG+vsqprPgydroKzFvhoH1+0KPUqC48tdfojiqhPXWAPdt034c3B0M3i59lBnO0LP8AWR5iOS0fZjC1Bg2CmDLpv05xPVVGeUpDbanTb6r0jIYo4WnMDujlaYQYbG9mqznaFxj6eyqluSPaZc2L299VuM4z9znEUx4n6R75qsw9B1WC4z05eSCL2dyUAkzE2PW+2q2L8NwNhoudfSE3KMBwtmPf4urWjgpN0FDgcmk3noec3V1g8p4dP7VpRwUBSmUYQQ6OAgSLKdSwsRqpFKnZPDUHNtJdWtSATgEB4UkiidECaEYQCRQGEkpSQMlNcimuQc6pVbjirCooWJpoKLFNnT30VFj2GIgnnystLiaOqrqlCeumnigzNHCGLg6qS3CW9m/v7K3Zgb7eHv3ZPpYG+kTP2sgyuc4UuawnnG/gZC1OIl1MAMIAAFyAbcguWYYL5RsSPZVvjsP/AKuVr+CDL4fLi7bx3WgyvLg06a/f390sswhMDwv5LR0sMAgitwuyk0qEFSfgohiAMp2XZrUKYXUBAWJEI6IIEkSkTZIoElKUpIC1OTQigckgkg4ygSkQgUDCuFRuqk8K51GoKzEU7e/VV9Wgbe/NXVWkuRo7wgrRhuE3+yecPEKwfS+iYaKCrxGGsDyP5VkKHEyE99CZUqkyyCLgMLwyrFgXOnSjxXZoQEBJEBEBAGlPDkwnZKUHRApqcEBQlEFCECCcSgAnFAoRDboSntQBJFJBHQKaTZO9/ZAITSE8JtUoOZYmBq7R+fymSg5liQprq5HhQM+GnU2IotQHhTggzRPaEAhKUiUEAJSanEINCAhPAQCdCABGESgNEBASIS9/VEoAE4JJw1KBsJIp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9" descr="data:image/jpeg;base64,/9j/4AAQSkZJRgABAQAAAQABAAD/2wCEAAkGBxQTEhUUExQWFhUXGBoYGBcYGBcaGBwaGBgWGhoYGBgYHCggGB0lHBcUITEhJSkrLi4uFx8zODMsNygtLiwBCgoKDA0OFAwNECscFBwsKywrKyssLCwrLCssLCwsKysrLDcsNzcsKyssLCssKysrKysrKysrKysrKysrKysrK//AABEIAOAAsAMBIgACEQEDEQH/xAAcAAABBQEBAQAAAAAAAAAAAAAEAQIDBQYHAAj/xAA7EAABAwIEAwYEBQIGAwEAAAABAAIRAyEEEjFBBVFhBiJxgZHwE6Gx0TJCweHxI1IHFTNicoIWkrIU/8QAFgEBAQEAAAAAAAAAAAAAAAAAAAEC/8QAGREBAQEBAQEAAAAAAAAAAAAAABEBIXFB/9oADAMBAAIRAxEAPwDqia4J7uiY5VDNV6E8tSZb/wAIPFKEu68UUmWF5MfUjRRGtzQTlezIR+KF0M7GhEWfxQk+MPBUzsaPfNNGNhBeNqJzSqiliQpaeM68kFqD79E6OiBp40HVEsqSEVO0JEgd0TkQ1K0JEpCK8EoC8laiGwoyFKQmO0QMK8laE4IGEwoKtVLXqQFU4jGdUBFfEQq3F42+/wA0BjcZ79+7KqrYwzc+/FBbVeJCNL+PJDP4h7/RUtWru6QNLc+gm5UmBw7qhnKco23Mf/PikFtRxTfzkRaOp9n5Ix2UySMoibTIHMk220VdS4cQfwtaAYaHAn16lH4ys1lO7XQNpJFuQ10QR/8A78pg2uf5RVPFTuse/jReRTax5AcJLhBy8jv8lb4bEGSIuNRpHT6IL+niYPP3qrPC4iffqspTxg8OZ+iscNiLdUGtpP0UzSqnBVZVix6CZLCa0pyKRKAlbolDUQ2QAmuKfH8phVCQm1SnEXQmJxED1UAWOqkDVZzFVuY09xCsOJYubWCpcS77ygFxFZAVmmwAJcbADmfBWTaLS0TBPLeNJ87K17PYKCajhoYZ6Xd+gVD+HdlW5Q6sAHa5GmQPEm5PyV3QwTW2aAFIHGF6YQSNwzSgeI8AbVH4iDtMEeiOY9SZ43QYriPZms05pJHNlzbTkSOhBVHimPpG8hszPeaCf7pkwRy+i6o188lV8c4Wys02EwdN/wB0GIpYtpmdRuIIPpa6Pw9eLT4qg45hH4Wf6ZyHUzMzv8rI3h9YOYx4Njf0UGow2NjorTD47msrQq2Vjg8RMoNbRqyPfyRQVFgcQrmm/wBlBMEpC8SlJ5oGuCYSnpryqB8Q+AqHH143Vzjbi3vxWcx7VAA+pMzt9U2nSzanoNztt6qN06o7AYgUjM3ItG21pQDVOEPFgDJ3gi3XkFeYKGgbt2IPJUvbfGVG4KoaJ70tzG5OSTmMzr+krmv+f4qqQym4jKLNbazRc9dJQdzNQGOqh+M0AZiAsf8A4fcTr4plQVQZplomIFwTB5GyE7XYesT3n5Kc22n9psqN23FUibVG+RH8Kc2EyCOf3XE+GUqr3OYyo0FkGHZ4vJu4CGjum7rWWm7KcXrseW1CS0GHMOo3sbhwOsjWEHRB6IbG1C1hLZJ5bKSnWDhI01UWbM4NAtIk/MwEHOe2XGXvHw3iC0WI166/bdUnZfiLg9zDcRIG0je1+S6B2o7LtxEPkMdbMRfWYPjOyyeF7GVqNZhmWkSTlILQdi117c7onVxSq7mfBHU61+s/VVr2FpykZYtfpaeqdRd9UitRgKw96LQ4OtIWOwjiCtDgXqC+Y5SFyHolTBA4BRvF53TikKoBxIWexrCtJXNrqjxlPYKCicdU8EWDpB58+Slcy6Zlv1CArijfiUKjQJL2FvKJiwWc4D2QbSqMqvAMHM3vGc2sFu8LQ0MRlbfWR9UTRrMzAkhuYwT1PLlogseE4RlGk4MaBmcXW1JJuU/EYNlQd9oeABYqXEYui2P6jAP+QA+yZTxrJaWvDmu0cCCJ5SFRU8M7NUWVPi0QzMBlFjmA0Op1i2iNPAaQu1gBiO6AB9FY1QzWB4gXTDj2gWQQOpZRCbhqfe2BIN9x19YUOLxPUBRU8dB6BpJM8tI5zKCfFtIa6JBc6JbqJtN+QQGJpta3K55jf+5w5E8v1QmI4+wuc3ORFxAvoDNxcXHoVnG8YL3NH5ozTvBkidm6oCcc4l5c43O3IbJtEwf1UAdJkm8681O1t7eiCzwzvNXnDyqTAtV9gmR+igu6JRQQdFGMCo8FHVfCkUOIbaUFRjapJVbUf5o3Fu1KrKmqBKhChd6T6pQ3371Ujm2UA9ZpI5efVT4vhzWUHgjMMpJBvpJHzhedTkHayi7SU31qVNtNwYwjNVcLuDRs0bm5VGW7HdmjWJOJaSMoyh0kb+S6FgOE0qFI06bQ28/9vPTwWZ4Vw7DDKBi8VAs2HtgE+DL+a0D+FVWjNRxDnOH5azWw7pmYAWnqgLdSLhIOu1kLUa5pv8kbQrWktg/mHIqCu4PJvZBVVQapMWa3XS5QuIxT2y0ND+ckATpvYBH4rGMptOg5lY49rjQrPLqRdScBFtSJ380FjX4Llc6rUdcUyMwOZoBu573C07Bu5VBwdoc11QiM5kDk0WaD5I6px5+PGX4Yp4cH8Omc7SRqBGgTo2AtyQLRcpKdQgzfw81ENVLSaLILrB4i1/fNWNHHwYA3WeomPr7+aPw75Mnl+xUGywGIDvsrNiynDqpkbLUYZ03uqJFBigpmnbdDYvlKCjxTUA9nX5I+v/CCg+/1QQhilTcp6qQIEaLoLhjstZ9B50uyfzMOkc40Vqxo1QnFcIx9J2eRkBcHNs9pEklp8tNCguMJw3Ctu2m3NrN535lEV3tboVyjF9ocTRLWlzXNeM1KoIAewx3h1EiRsddQoK/aeu78dTKDqbT100QdA4lxVrXTmEkQRNlX/wCaiB5jf+Fka/Cvis+Mx5e0awSToDp6p/A5q1G0aWclzg0OIiObr8hJQaSnwuriDmyuLfQbfmMCEdxHsoXUyXGmGMBcdXaDQWjWLrYfAaxsuIYxogFxAAaPHwXPu3P+ILHUnUMJLps6tENsRZgP4556IoFogbCOUR6bqGoYlVnBuOivLHANqDbY88s6eCtKgmQURE0/dEUhoosimj0PMIJqSMpO8vr5IKTMaIim66C9wWoHVa3BrE4E6Stjwt0tCAmELiURdQ4hhKClxA8ghKjBqjqo/dDObbzQQsE7bKZrIuki1+Ska6RCBWjVZL/ErihpUm0mmDVnMRrkbFvMkei1tPdc27e1BiHlzIPwxl8RufVBk2cSeKfwXQ+iSTkdo139zCO8w+Bg7gqBsET9UKHqegQNSQqzVvwTFPw7xUpVQObcr3gjkWtbC1eE7UvouNRtOmXkENqVQKbWzr3A4lxjSwWDNcC3xXRyawz4XhE0sDmGYNeG2/qVTA/6taO94BRpYcY7R18S4fEquxDtmRlpDXSmIFv9yr8XRkMcX5pF9hPMcwAoMS5tIBrTY/6mxJGgJ2b0HmonY3M6SBtYaem5sEQ7BAjES3RoLp98yuh0ocGuA/EJHK4n7rItwORjgYD3xbcAflRuC44aIAc3OxvL8Qm/mEVpdbckoEj1UeBxlOsJY6emjt9QVPGux28pUEYF7jfp5Iuky/l56qDL3v3UtMoLXh50t4+q1vC9vBZTBuBi+vOfVarhAhAbCiqhSyo91RWYilCAcFJxrjtGjLXEk8hdVeJ49TyhzJJI3EeSAsKs4nxulQBLiSRs25/ZZnivaJz5AMeFv5WYxNdzyYOpi51lBqHdoa2Ilw/p0xYNGrp5nWwVUyuGNc46khvpJcen7qfh9DIA0cvL+blVPFcVmdlH4WzpuSe956eiCPi/CQXNfREMcYcBHcdr/wCpEx4QoP8AJ2gAS5xJgmAGtEkDqZg9IC0PBWitSqUiQC9pAdyMWPQSrCh2JxTJGIpua0x3mO+Iz1mQL8kIp+B4LD02Pc4Z3Bs94TGUGQ3lJSYhlWJrBr2u7xpBpzNnZrptAjZa5n+H+KEtDaIsQHfGPlbJ7utf2b7KChNSsW1apAAgd1vOJ1J3PIIRxzhnZivjiW4fDkDd7zkaBJiXEa+Enorer2YoYQtBe2tUbPxCB/TDtmtkyct5JPhoV0rtPxltBhpU+6QO8RAyzs3qRvsuX4/FZyQNAOd0IqsZUl25F/PkVBh6eYPnTL+nXqp3M5m6EqSGPi3dNvGBCo8x2U2sRF9Por/AccMAVb9dCPGNVnJIK8XlRHQqDpkiCCddU+kD76LHcN4m5hsbctvP7rX8Hx7KnIO5E/Tmir3B4fTaD9lrcDTgAKowLBA98le4VqBmdJUOs2hePoq3jdVwpkD+UVzjtPjc7qro1cY8FVDFl7Wt/wBov+6Mx4JJkalVVDkLBttURFUpg3gQP1QTcQ0GXHKGifPQQNzqrTEext5qky97NEkaHW/P91RbYfHvd3suRmne/wBQzp0YOtyo3UWH8JA6PNzpcOAg+cJgeA3Xff5r2FdJtlIOg+wiLIDeHNdRqAOEA7i4nnmBXauzmN+LQEm7RlPhHdPp9FwoYssnKYv+HUHyXQ+xfHACM5AB7rj+p8LKLjo4VV2g4yKDIB77vwgRb/cf080VxHHNpML3baDmYsBzXKO0vFzUc4kySdvoEFdxvipfLZPjPvdU1IuEEXi569PmpOseZ/VebUna32REbajXEgG4/Kdfmh8c8NpuAGsfXqpMTRDvxCY05jqDsq573nKxxkEiHHW2x5qmjaTc3v5pKlKNfL90+k3KT0skrGTCCOgCXRCsqLYE8vmUI92Rkt/FpfqjMOZIabmJ13/VQXPDq9UkS95/7H7rqPZvEOdTAcSSBY8xyKwHBMNIHX2F0TgdHKxAZHJA8QaC0g/JGNH8qGoJEIOY8epfDBg2WRwOI7x5k+q33a2hAcQJ1tsuftwxDSRa+iCXiFYg21PjfdBPwVQS5rpJ1afw6c4sdU+txVg1aS6N9PFMw2Mzan9EDadcOIYWkEWLHbaeumoRVEm9/e0KajhqVY98ElsRBIME8xciyCxeNbRrFt3MEXiYO4POOaoTEGDqOW5V1wfEus1tydLfXoqKuQ4d2CNZF/mrns5SFMS4gPcLN3Db7dUGn4zxxzw1rnTlGVo0sBHPdZyvXBdp8x9r7JcbUl19T8lFTYM3P1UElWiCPH3cKvqUCLNgRtqPEifBG1q4ptJccoO5Kg/q1WB1JzWB0wXAkkAxNrBUC4nEhn4zHu1t0LSqOc5pbTdlm5I562Uz8G1l3S525Jkz05IrCh7QJgg7SgR9Mh14PX3on1Ke+3VPr1AXAb3kwhOI44AQEEOJr3EXuFdYNpMQBNvFZosm4O8LTcJxMGGjMTF4vOllMRvez+DNpmVuaLICyvZHCVgJqCJWuCNB3uTR7/ZI4W5rxKIzHa7A5qTnCffRc2ZTsQfcLtGOoZqZbzC5Tx3h5Y4gBUZfiHDg7vRB6afJV9PDQYKscVinCR76ShfiMcbktPqgPoYdrhB5Wi3LQjTZFDCta0NDRb9feqp62PyDu3Py8EtPtC4asE+KJcTYmhTY4OAyu1IBsb7hMxOLzkBwmND+aeYIuqmtXc95celhsAjaxZTbJsSLAaqL4PoV4HeqTexI0HU89ULX41tSbJ/u28lWOrl5hxEbNGnnzVhTxDbQB8oVQyjgKlU5qzjG1+XIbBWlE1qYLKbmZLkFzSS3wO43QrcSeac6tttsipYMCb85N55qR1duhGg9+aHD2k++iZjDlAE62+iB7cY0EhoIJ3JQWKoTdEYVgFyJTxVBPv3yQNotEgESLWG66d2cwBaGmlSaQdbd5YvgWAL62SNrLs3ZvCZKbZF4CgPwk5biCiISE6+917MihhKQlejeF4SUR6o1Zzj/AAoVGkAXWlcfRRVWTsiuN8T4awOIeII98lR18O0CGDveMfNdj4zwBlUExfnC5vxvs49l4t/O6qMrV4W+TNtba/NDt4e4HvAjla0jnyVrVrPp2BO+t0BxGvUdAMhvmJ8eaicD1MSKYIbDid9Y9VWucSZJPXwU7qfTZRupn91oRCNk4uOkpch8E5tImbHx+/JZ3PqEbVI0RdHEHdBCmpqRITiLei+R9lIKGZD4StsrujhM47qreB6dPbXYIylwFwEwrfhfZ95MgdQujcG4VDAHCTvKgqOwfAGtJquBLtOgsJW8DQ2w06KDBYcU25W2CnhGiEJkdVImyiA7X3SvuvC09ef7JwdyRCWleJHvdeiUlrDkgSB1VXxXhnxAYOqt5lMaisU3sa1k1HjO78rANBuepWP4v2Zc2HFuoBsSSZ5t2PguyBNqUQdQEHAn8BfMFpHiLpKfZ503K7z/AJSx+rR02UY7OUhoNUI4m3szPv3O6sv/AB9nwwzSd+a6u3s4ydfPUpD2Xpk3NugH3RHDcb2crNvkzN5jWNlXP4e6dCDyIX0YeA0evmdvRPPAsOdaLXf8hKEfPmAwEldD7L9lHOhx7oEazfmIhdIo8OpM/BTaI0hoH6ImCiwHheHMYNL72RgbyXg4Dx5Jc3RFeSLyUHZB5Jl6pxTXI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301501"/>
            <a:ext cx="19018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rot="16200000">
            <a:off x="4452392" y="3086100"/>
            <a:ext cx="61573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594412" y="2315835"/>
            <a:ext cx="549214" cy="30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819" y="3829231"/>
            <a:ext cx="549214" cy="304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745941" y="3243122"/>
            <a:ext cx="2057400" cy="1754327"/>
          </a:xfrm>
          <a:prstGeom prst="rect">
            <a:avLst/>
          </a:prstGeom>
          <a:noFill/>
        </p:spPr>
        <p:txBody>
          <a:bodyPr wrap="square" rtlCol="0">
            <a:spAutoFit/>
          </a:bodyPr>
          <a:lstStyle/>
          <a:p>
            <a:pPr algn="ctr"/>
            <a:r>
              <a:rPr lang="en-US" dirty="0" smtClean="0"/>
              <a:t>Functional Integrity: </a:t>
            </a:r>
            <a:r>
              <a:rPr lang="en-US" dirty="0"/>
              <a:t>A</a:t>
            </a:r>
            <a:r>
              <a:rPr lang="en-US" dirty="0" smtClean="0"/>
              <a:t>lternative technology focused on soils, food sovereignty and local ecosystems.</a:t>
            </a:r>
            <a:endParaRPr lang="en-US" dirty="0"/>
          </a:p>
        </p:txBody>
      </p:sp>
      <p:sp>
        <p:nvSpPr>
          <p:cNvPr id="12" name="TextBox 11"/>
          <p:cNvSpPr txBox="1"/>
          <p:nvPr/>
        </p:nvSpPr>
        <p:spPr>
          <a:xfrm>
            <a:off x="6745941" y="550510"/>
            <a:ext cx="2057400" cy="1754326"/>
          </a:xfrm>
          <a:prstGeom prst="rect">
            <a:avLst/>
          </a:prstGeom>
          <a:noFill/>
        </p:spPr>
        <p:txBody>
          <a:bodyPr wrap="square" rtlCol="0">
            <a:spAutoFit/>
          </a:bodyPr>
          <a:lstStyle/>
          <a:p>
            <a:pPr algn="ctr"/>
            <a:r>
              <a:rPr lang="en-US" dirty="0" smtClean="0"/>
              <a:t>Resource Sufficiency: a technology platform focused on efficiency of global ecosystems.</a:t>
            </a:r>
            <a:endParaRPr lang="en-US" dirty="0"/>
          </a:p>
        </p:txBody>
      </p:sp>
      <p:cxnSp>
        <p:nvCxnSpPr>
          <p:cNvPr id="14" name="Straight Connector 13"/>
          <p:cNvCxnSpPr/>
          <p:nvPr/>
        </p:nvCxnSpPr>
        <p:spPr>
          <a:xfrm>
            <a:off x="7165041" y="1415920"/>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011301" y="1699828"/>
            <a:ext cx="8404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Line Callout 1 17"/>
          <p:cNvSpPr/>
          <p:nvPr/>
        </p:nvSpPr>
        <p:spPr>
          <a:xfrm>
            <a:off x="1873749" y="609600"/>
            <a:ext cx="2611070" cy="1567934"/>
          </a:xfrm>
          <a:prstGeom prst="borderCallout1">
            <a:avLst>
              <a:gd name="adj1" fmla="val 26326"/>
              <a:gd name="adj2" fmla="val 107542"/>
              <a:gd name="adj3" fmla="val 95184"/>
              <a:gd name="adj4" fmla="val 1867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Why not </a:t>
            </a:r>
            <a:r>
              <a:rPr lang="en-US" dirty="0" err="1" smtClean="0"/>
              <a:t>bioenergy</a:t>
            </a:r>
            <a:r>
              <a:rPr lang="en-US" dirty="0" smtClean="0"/>
              <a:t>?</a:t>
            </a:r>
            <a:endParaRPr lang="en-US" dirty="0"/>
          </a:p>
        </p:txBody>
      </p:sp>
      <p:sp>
        <p:nvSpPr>
          <p:cNvPr id="22" name="Line Callout 1 21"/>
          <p:cNvSpPr/>
          <p:nvPr/>
        </p:nvSpPr>
        <p:spPr>
          <a:xfrm>
            <a:off x="2292849" y="4203326"/>
            <a:ext cx="3041151" cy="1587874"/>
          </a:xfrm>
          <a:prstGeom prst="borderCallout1">
            <a:avLst>
              <a:gd name="adj1" fmla="val 72102"/>
              <a:gd name="adj2" fmla="val 107958"/>
              <a:gd name="adj3" fmla="val 32895"/>
              <a:gd name="adj4" fmla="val 156664"/>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chemeClr val="tx1"/>
                </a:solidFill>
              </a:rPr>
              <a:t>Does a local or regional food system become more robust or more vulnerable when it’s salable products include energy? </a:t>
            </a:r>
            <a:endParaRPr lang="en-US" dirty="0">
              <a:solidFill>
                <a:schemeClr val="tx1"/>
              </a:solidFill>
            </a:endParaRPr>
          </a:p>
        </p:txBody>
      </p:sp>
    </p:spTree>
    <p:extLst>
      <p:ext uri="{BB962C8B-B14F-4D97-AF65-F5344CB8AC3E}">
        <p14:creationId xmlns:p14="http://schemas.microsoft.com/office/powerpoint/2010/main" val="206372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left)">
                                      <p:cBhvr>
                                        <p:cTn id="15" dur="500"/>
                                        <p:tgtEl>
                                          <p:spTgt spid="4098"/>
                                        </p:tgtEl>
                                      </p:cBhvr>
                                    </p:animEffect>
                                  </p:childTnLst>
                                </p:cTn>
                              </p:par>
                              <p:par>
                                <p:cTn id="16" presetID="42" presetClass="path" presetSubtype="0" accel="50000" decel="50000" fill="hold" nodeType="withEffect">
                                  <p:stCondLst>
                                    <p:cond delay="0"/>
                                  </p:stCondLst>
                                  <p:childTnLst>
                                    <p:animMotion origin="layout" path="M -0.03837 0.00185 L 0.27327 0.0037 " pathEditMode="relative" rAng="0" ptsTypes="AA">
                                      <p:cBhvr>
                                        <p:cTn id="17" dur="2000" fill="hold"/>
                                        <p:tgtEl>
                                          <p:spTgt spid="13"/>
                                        </p:tgtEl>
                                        <p:attrNameLst>
                                          <p:attrName>ppt_x</p:attrName>
                                          <p:attrName>ppt_y</p:attrName>
                                        </p:attrNameLst>
                                      </p:cBhvr>
                                      <p:rCtr x="15573" y="93"/>
                                    </p:animMotion>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righ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right)">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I’m trying to do today…</a:t>
            </a:r>
            <a:endParaRPr lang="en-US" dirty="0"/>
          </a:p>
        </p:txBody>
      </p:sp>
      <p:sp>
        <p:nvSpPr>
          <p:cNvPr id="4" name="TextBox 3"/>
          <p:cNvSpPr txBox="1"/>
          <p:nvPr/>
        </p:nvSpPr>
        <p:spPr>
          <a:xfrm>
            <a:off x="2539685" y="2200003"/>
            <a:ext cx="4331070" cy="3539430"/>
          </a:xfrm>
          <a:prstGeom prst="rect">
            <a:avLst/>
          </a:prstGeom>
          <a:noFill/>
        </p:spPr>
        <p:txBody>
          <a:bodyPr wrap="square" rtlCol="0">
            <a:spAutoFit/>
          </a:bodyPr>
          <a:lstStyle/>
          <a:p>
            <a:pPr algn="ctr"/>
            <a:r>
              <a:rPr lang="en-US" sz="3200" dirty="0" smtClean="0"/>
              <a:t>Ethics is a reasoning process designed to explore and answer questions about a proposed course of action that take the form “Is that a good idea?”</a:t>
            </a:r>
            <a:endParaRPr lang="en-US" sz="3200" dirty="0"/>
          </a:p>
        </p:txBody>
      </p:sp>
      <p:cxnSp>
        <p:nvCxnSpPr>
          <p:cNvPr id="5" name="Straight Connector 4"/>
          <p:cNvCxnSpPr/>
          <p:nvPr/>
        </p:nvCxnSpPr>
        <p:spPr>
          <a:xfrm>
            <a:off x="4444464" y="5631147"/>
            <a:ext cx="1700667" cy="1588"/>
          </a:xfrm>
          <a:prstGeom prst="line">
            <a:avLst/>
          </a:pr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2902498" y="2131963"/>
            <a:ext cx="1247166" cy="79381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21181239">
            <a:off x="18205" y="1709373"/>
            <a:ext cx="2880991" cy="2554545"/>
          </a:xfrm>
          <a:prstGeom prst="rect">
            <a:avLst/>
          </a:prstGeom>
          <a:noFill/>
        </p:spPr>
        <p:txBody>
          <a:bodyPr wrap="square" rtlCol="0">
            <a:spAutoFit/>
          </a:bodyPr>
          <a:lstStyle/>
          <a:p>
            <a:pPr algn="ctr"/>
            <a:r>
              <a:rPr lang="en-US" sz="3200" dirty="0" smtClean="0">
                <a:latin typeface="MV Boli" pitchFamily="2" charset="0"/>
                <a:cs typeface="MV Boli" pitchFamily="2" charset="0"/>
              </a:rPr>
              <a:t>… a broad &amp; inclusive review of the reasons and purposes…</a:t>
            </a:r>
          </a:p>
        </p:txBody>
      </p:sp>
      <p:sp>
        <p:nvSpPr>
          <p:cNvPr id="9" name="TextBox 8"/>
          <p:cNvSpPr txBox="1"/>
          <p:nvPr/>
        </p:nvSpPr>
        <p:spPr>
          <a:xfrm rot="21181239">
            <a:off x="6374024" y="2059910"/>
            <a:ext cx="2737210" cy="2246769"/>
          </a:xfrm>
          <a:prstGeom prst="rect">
            <a:avLst/>
          </a:prstGeom>
          <a:noFill/>
        </p:spPr>
        <p:txBody>
          <a:bodyPr wrap="square" rtlCol="0">
            <a:spAutoFit/>
          </a:bodyPr>
          <a:lstStyle/>
          <a:p>
            <a:pPr algn="ctr"/>
            <a:r>
              <a:rPr lang="en-US" sz="2800" dirty="0" smtClean="0">
                <a:latin typeface="MV Boli" pitchFamily="2" charset="0"/>
                <a:cs typeface="MV Boli" pitchFamily="2" charset="0"/>
              </a:rPr>
              <a:t>… sensitive to reasons why someone might contest or oppose …</a:t>
            </a:r>
            <a:endParaRPr lang="en-US" sz="2800" dirty="0">
              <a:latin typeface="MV Boli" pitchFamily="2" charset="0"/>
              <a:cs typeface="MV Boli" pitchFamily="2" charset="0"/>
            </a:endParaRPr>
          </a:p>
        </p:txBody>
      </p:sp>
      <p:cxnSp>
        <p:nvCxnSpPr>
          <p:cNvPr id="14" name="Straight Connector 13"/>
          <p:cNvCxnSpPr/>
          <p:nvPr/>
        </p:nvCxnSpPr>
        <p:spPr>
          <a:xfrm flipV="1">
            <a:off x="457200" y="1543800"/>
            <a:ext cx="2082485" cy="138197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79320" y="1809283"/>
            <a:ext cx="1930085" cy="7257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rot="20992569">
            <a:off x="2844685" y="1332229"/>
            <a:ext cx="3345163" cy="954107"/>
          </a:xfrm>
          <a:prstGeom prst="rect">
            <a:avLst/>
          </a:prstGeom>
          <a:noFill/>
        </p:spPr>
        <p:txBody>
          <a:bodyPr wrap="square" rtlCol="0">
            <a:spAutoFit/>
          </a:bodyPr>
          <a:lstStyle/>
          <a:p>
            <a:pPr algn="ctr"/>
            <a:r>
              <a:rPr lang="en-US" sz="2800" dirty="0" smtClean="0">
                <a:ln>
                  <a:solidFill>
                    <a:srgbClr val="660066"/>
                  </a:solidFill>
                </a:ln>
                <a:latin typeface="MV Boli" pitchFamily="2" charset="0"/>
                <a:cs typeface="MV Boli" pitchFamily="2" charset="0"/>
              </a:rPr>
              <a:t>partial and illustrative</a:t>
            </a:r>
            <a:endParaRPr lang="en-US" sz="2800" dirty="0">
              <a:ln>
                <a:solidFill>
                  <a:srgbClr val="660066"/>
                </a:solidFill>
              </a:ln>
              <a:latin typeface="MV Boli" pitchFamily="2" charset="0"/>
              <a:cs typeface="MV Boli"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0992569">
            <a:off x="1694133" y="855643"/>
            <a:ext cx="4550353" cy="1938992"/>
          </a:xfrm>
          <a:prstGeom prst="rect">
            <a:avLst/>
          </a:prstGeom>
          <a:noFill/>
        </p:spPr>
        <p:txBody>
          <a:bodyPr wrap="square" rtlCol="0">
            <a:spAutoFit/>
          </a:bodyPr>
          <a:lstStyle/>
          <a:p>
            <a:pPr algn="ctr"/>
            <a:r>
              <a:rPr lang="en-US" sz="6000" dirty="0" smtClean="0">
                <a:ln>
                  <a:solidFill>
                    <a:srgbClr val="008000"/>
                  </a:solidFill>
                </a:ln>
                <a:latin typeface="Freestyle Script" pitchFamily="66" charset="0"/>
              </a:rPr>
              <a:t>Thank-you.</a:t>
            </a:r>
          </a:p>
          <a:p>
            <a:pPr algn="ctr"/>
            <a:r>
              <a:rPr lang="en-US" sz="6000" dirty="0" smtClean="0">
                <a:ln>
                  <a:solidFill>
                    <a:srgbClr val="008000"/>
                  </a:solidFill>
                </a:ln>
                <a:latin typeface="Freestyle Script" pitchFamily="66" charset="0"/>
              </a:rPr>
              <a:t>thomp649@msu.edu</a:t>
            </a:r>
            <a:endParaRPr lang="en-US" sz="6000" dirty="0">
              <a:ln>
                <a:solidFill>
                  <a:srgbClr val="008000"/>
                </a:solidFill>
              </a:ln>
              <a:latin typeface="Freestyle Scrip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4" name="TextBox 3"/>
          <p:cNvSpPr txBox="1"/>
          <p:nvPr/>
        </p:nvSpPr>
        <p:spPr>
          <a:xfrm>
            <a:off x="2539685" y="2200003"/>
            <a:ext cx="4331070" cy="3539430"/>
          </a:xfrm>
          <a:prstGeom prst="rect">
            <a:avLst/>
          </a:prstGeom>
          <a:noFill/>
        </p:spPr>
        <p:txBody>
          <a:bodyPr wrap="square" rtlCol="0">
            <a:spAutoFit/>
          </a:bodyPr>
          <a:lstStyle/>
          <a:p>
            <a:pPr algn="ctr"/>
            <a:r>
              <a:rPr lang="en-US" sz="3200" dirty="0" smtClean="0"/>
              <a:t>Ethics is a reasoning process designed to explore and answer questions about a proposed course of action that take the form “Is that a good idea?”</a:t>
            </a:r>
            <a:endParaRPr lang="en-US" sz="3200" dirty="0"/>
          </a:p>
        </p:txBody>
      </p:sp>
      <p:cxnSp>
        <p:nvCxnSpPr>
          <p:cNvPr id="7" name="Straight Connector 6"/>
          <p:cNvCxnSpPr/>
          <p:nvPr/>
        </p:nvCxnSpPr>
        <p:spPr>
          <a:xfrm>
            <a:off x="4693882" y="2698975"/>
            <a:ext cx="1609979"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038552" y="3181707"/>
            <a:ext cx="1337870" cy="1588"/>
          </a:xfrm>
          <a:prstGeom prst="line">
            <a:avLst/>
          </a:prstGeom>
          <a:ln w="28575"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20276886">
            <a:off x="433253" y="1937852"/>
            <a:ext cx="2737210" cy="707886"/>
          </a:xfrm>
          <a:prstGeom prst="rect">
            <a:avLst/>
          </a:prstGeom>
          <a:noFill/>
        </p:spPr>
        <p:txBody>
          <a:bodyPr wrap="square" rtlCol="0">
            <a:spAutoFit/>
          </a:bodyPr>
          <a:lstStyle/>
          <a:p>
            <a:pPr algn="ctr"/>
            <a:r>
              <a:rPr lang="en-US" sz="4000" dirty="0" smtClean="0">
                <a:latin typeface="Bradley Hand ITC" pitchFamily="66" charset="0"/>
              </a:rPr>
              <a:t>Thinking</a:t>
            </a:r>
            <a:endParaRPr lang="en-US" sz="4000" dirty="0">
              <a:latin typeface="Bradley Hand ITC" pitchFamily="66" charset="0"/>
            </a:endParaRPr>
          </a:p>
        </p:txBody>
      </p:sp>
      <p:sp>
        <p:nvSpPr>
          <p:cNvPr id="11" name="TextBox 10"/>
          <p:cNvSpPr txBox="1"/>
          <p:nvPr/>
        </p:nvSpPr>
        <p:spPr>
          <a:xfrm rot="20816920">
            <a:off x="4477629" y="1409552"/>
            <a:ext cx="4122390" cy="707886"/>
          </a:xfrm>
          <a:prstGeom prst="rect">
            <a:avLst/>
          </a:prstGeom>
          <a:noFill/>
        </p:spPr>
        <p:txBody>
          <a:bodyPr wrap="square" rtlCol="0">
            <a:spAutoFit/>
          </a:bodyPr>
          <a:lstStyle/>
          <a:p>
            <a:pPr algn="ctr"/>
            <a:r>
              <a:rPr lang="en-US" sz="4000" dirty="0" smtClean="0">
                <a:latin typeface="Bradley Hand ITC" pitchFamily="66" charset="0"/>
              </a:rPr>
              <a:t>Communication</a:t>
            </a:r>
            <a:endParaRPr lang="en-US" sz="4000" dirty="0">
              <a:latin typeface="Bradley Hand ITC" pitchFamily="66" charset="0"/>
            </a:endParaRPr>
          </a:p>
        </p:txBody>
      </p:sp>
      <p:sp>
        <p:nvSpPr>
          <p:cNvPr id="12" name="TextBox 11"/>
          <p:cNvSpPr txBox="1"/>
          <p:nvPr/>
        </p:nvSpPr>
        <p:spPr>
          <a:xfrm rot="21181239">
            <a:off x="6374024" y="2029133"/>
            <a:ext cx="2737210" cy="2308324"/>
          </a:xfrm>
          <a:prstGeom prst="rect">
            <a:avLst/>
          </a:prstGeom>
          <a:noFill/>
        </p:spPr>
        <p:txBody>
          <a:bodyPr wrap="square" rtlCol="0">
            <a:spAutoFit/>
          </a:bodyPr>
          <a:lstStyle/>
          <a:p>
            <a:pPr algn="ctr"/>
            <a:r>
              <a:rPr lang="en-US" sz="3600" dirty="0" smtClean="0">
                <a:latin typeface="Bradley Hand ITC" pitchFamily="66" charset="0"/>
              </a:rPr>
              <a:t>Talking, reasoning and learning in a group</a:t>
            </a:r>
            <a:r>
              <a:rPr lang="en-US" sz="3600" dirty="0" smtClean="0">
                <a:latin typeface="Freestyle Script" pitchFamily="66" charset="0"/>
              </a:rPr>
              <a:t>.</a:t>
            </a:r>
            <a:endParaRPr lang="en-US" sz="3600" dirty="0">
              <a:latin typeface="Freestyle Scrip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a:t>
            </a:r>
            <a:endParaRPr lang="en-US" dirty="0"/>
          </a:p>
        </p:txBody>
      </p:sp>
      <p:sp>
        <p:nvSpPr>
          <p:cNvPr id="4" name="TextBox 3"/>
          <p:cNvSpPr txBox="1"/>
          <p:nvPr/>
        </p:nvSpPr>
        <p:spPr>
          <a:xfrm>
            <a:off x="2539685" y="2200003"/>
            <a:ext cx="4331070" cy="3539430"/>
          </a:xfrm>
          <a:prstGeom prst="rect">
            <a:avLst/>
          </a:prstGeom>
          <a:noFill/>
        </p:spPr>
        <p:txBody>
          <a:bodyPr wrap="square" rtlCol="0">
            <a:spAutoFit/>
          </a:bodyPr>
          <a:lstStyle/>
          <a:p>
            <a:pPr algn="ctr"/>
            <a:r>
              <a:rPr lang="en-US" sz="3200" dirty="0" smtClean="0"/>
              <a:t>Ethics is a reasoning process designed to explore and answer questions about a proposed course of action that take the form “Is that a good idea?”</a:t>
            </a:r>
            <a:endParaRPr lang="en-US" sz="3200" dirty="0"/>
          </a:p>
        </p:txBody>
      </p:sp>
      <p:cxnSp>
        <p:nvCxnSpPr>
          <p:cNvPr id="5" name="Straight Connector 4"/>
          <p:cNvCxnSpPr/>
          <p:nvPr/>
        </p:nvCxnSpPr>
        <p:spPr>
          <a:xfrm>
            <a:off x="4444464" y="5631147"/>
            <a:ext cx="1700667" cy="1588"/>
          </a:xfrm>
          <a:prstGeom prst="line">
            <a:avLst/>
          </a:prstGeom>
          <a:ln w="127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2902498" y="2131963"/>
            <a:ext cx="1247166" cy="79381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21181239">
            <a:off x="18205" y="1709373"/>
            <a:ext cx="2880991" cy="2554545"/>
          </a:xfrm>
          <a:prstGeom prst="rect">
            <a:avLst/>
          </a:prstGeom>
          <a:noFill/>
        </p:spPr>
        <p:txBody>
          <a:bodyPr wrap="square" rtlCol="0">
            <a:spAutoFit/>
          </a:bodyPr>
          <a:lstStyle/>
          <a:p>
            <a:pPr algn="ctr"/>
            <a:r>
              <a:rPr lang="en-US" sz="3200" dirty="0" smtClean="0">
                <a:latin typeface="Handwriting - Dakota"/>
              </a:rPr>
              <a:t>… </a:t>
            </a:r>
            <a:r>
              <a:rPr lang="en-US" sz="3200" dirty="0" smtClean="0">
                <a:latin typeface="MV Boli" pitchFamily="2" charset="0"/>
                <a:cs typeface="MV Boli" pitchFamily="2" charset="0"/>
              </a:rPr>
              <a:t>a broad &amp; inclusive review of the reasons and purposes…</a:t>
            </a:r>
          </a:p>
        </p:txBody>
      </p:sp>
      <p:sp>
        <p:nvSpPr>
          <p:cNvPr id="9" name="TextBox 8"/>
          <p:cNvSpPr txBox="1"/>
          <p:nvPr/>
        </p:nvSpPr>
        <p:spPr>
          <a:xfrm rot="21181239">
            <a:off x="6374024" y="2059910"/>
            <a:ext cx="2737210" cy="2246769"/>
          </a:xfrm>
          <a:prstGeom prst="rect">
            <a:avLst/>
          </a:prstGeom>
          <a:noFill/>
        </p:spPr>
        <p:txBody>
          <a:bodyPr wrap="square" rtlCol="0">
            <a:spAutoFit/>
          </a:bodyPr>
          <a:lstStyle/>
          <a:p>
            <a:pPr algn="ctr"/>
            <a:r>
              <a:rPr lang="en-US" sz="2800" dirty="0" smtClean="0">
                <a:latin typeface="MV Boli" pitchFamily="2" charset="0"/>
                <a:cs typeface="MV Boli" pitchFamily="2" charset="0"/>
              </a:rPr>
              <a:t>… sensitive to reasons why someone might contest or oppose …</a:t>
            </a:r>
            <a:endParaRPr lang="en-US" sz="2800" dirty="0">
              <a:latin typeface="MV Boli" pitchFamily="2" charset="0"/>
              <a:cs typeface="MV Boli" pitchFamily="2" charset="0"/>
            </a:endParaRPr>
          </a:p>
        </p:txBody>
      </p:sp>
      <p:cxnSp>
        <p:nvCxnSpPr>
          <p:cNvPr id="11" name="Straight Connector 10"/>
          <p:cNvCxnSpPr/>
          <p:nvPr/>
        </p:nvCxnSpPr>
        <p:spPr>
          <a:xfrm flipV="1">
            <a:off x="457200" y="3620444"/>
            <a:ext cx="1304365" cy="1814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754733" y="2871991"/>
            <a:ext cx="1159109" cy="1814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3537418" y="4429491"/>
            <a:ext cx="5149382" cy="2428509"/>
          </a:xfrm>
          <a:prstGeom prst="roundRect">
            <a:avLst/>
          </a:prstGeom>
          <a:solidFill>
            <a:schemeClr val="accent3">
              <a:lumMod val="60000"/>
              <a:lumOff val="40000"/>
            </a:schemeClr>
          </a:solidFill>
          <a:ln>
            <a:solidFill>
              <a:srgbClr val="4F62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2">
                    <a:lumMod val="10000"/>
                  </a:schemeClr>
                </a:solidFill>
              </a:rPr>
              <a:t>Ethics as a Subfield in Philosophy Departments</a:t>
            </a:r>
          </a:p>
          <a:p>
            <a:pPr algn="ctr"/>
            <a:r>
              <a:rPr lang="en-US" sz="2400" dirty="0" smtClean="0">
                <a:solidFill>
                  <a:schemeClr val="bg2">
                    <a:lumMod val="10000"/>
                  </a:schemeClr>
                </a:solidFill>
              </a:rPr>
              <a:t>Develop theory &amp; principles for proffering &amp; accepting reasons.</a:t>
            </a:r>
            <a:endParaRPr lang="en-US" sz="2000"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slide(fromBottom)">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37418" y="4429491"/>
            <a:ext cx="5149382" cy="2428509"/>
          </a:xfrm>
          <a:prstGeom prst="roundRect">
            <a:avLst/>
          </a:prstGeom>
          <a:solidFill>
            <a:schemeClr val="accent3">
              <a:lumMod val="60000"/>
              <a:lumOff val="40000"/>
            </a:schemeClr>
          </a:solidFill>
          <a:ln>
            <a:solidFill>
              <a:srgbClr val="4F62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2">
                    <a:lumMod val="10000"/>
                  </a:schemeClr>
                </a:solidFill>
              </a:rPr>
              <a:t>Ethics as a Subfield in Philosophy Departments</a:t>
            </a:r>
          </a:p>
          <a:p>
            <a:pPr algn="ctr"/>
            <a:r>
              <a:rPr lang="en-US" sz="2400" dirty="0" smtClean="0">
                <a:solidFill>
                  <a:schemeClr val="bg2">
                    <a:lumMod val="10000"/>
                  </a:schemeClr>
                </a:solidFill>
              </a:rPr>
              <a:t>Develop theory &amp; principles for proffering &amp; accepting reasons.</a:t>
            </a:r>
            <a:endParaRPr lang="en-US" sz="2000" dirty="0">
              <a:solidFill>
                <a:schemeClr val="bg2">
                  <a:lumMod val="10000"/>
                </a:schemeClr>
              </a:solidFill>
            </a:endParaRPr>
          </a:p>
        </p:txBody>
      </p:sp>
      <p:sp>
        <p:nvSpPr>
          <p:cNvPr id="6" name="TextBox 5"/>
          <p:cNvSpPr txBox="1"/>
          <p:nvPr/>
        </p:nvSpPr>
        <p:spPr>
          <a:xfrm rot="20276886">
            <a:off x="-8337" y="1773816"/>
            <a:ext cx="3860916" cy="707886"/>
          </a:xfrm>
          <a:prstGeom prst="rect">
            <a:avLst/>
          </a:prstGeom>
          <a:noFill/>
        </p:spPr>
        <p:txBody>
          <a:bodyPr wrap="square" rtlCol="0">
            <a:spAutoFit/>
          </a:bodyPr>
          <a:lstStyle/>
          <a:p>
            <a:pPr algn="ctr"/>
            <a:r>
              <a:rPr lang="en-US" sz="4000" dirty="0" smtClean="0">
                <a:latin typeface="Handwriting - Dakota"/>
              </a:rPr>
              <a:t>For example…</a:t>
            </a:r>
            <a:endParaRPr lang="en-US" sz="4000" dirty="0">
              <a:latin typeface="Handwriting - Dakota"/>
            </a:endParaRPr>
          </a:p>
        </p:txBody>
      </p:sp>
      <p:sp>
        <p:nvSpPr>
          <p:cNvPr id="7" name="TextBox 6"/>
          <p:cNvSpPr txBox="1"/>
          <p:nvPr/>
        </p:nvSpPr>
        <p:spPr>
          <a:xfrm>
            <a:off x="3844242" y="618645"/>
            <a:ext cx="4842558" cy="1938992"/>
          </a:xfrm>
          <a:prstGeom prst="rect">
            <a:avLst/>
          </a:prstGeom>
          <a:noFill/>
        </p:spPr>
        <p:txBody>
          <a:bodyPr wrap="square" rtlCol="0">
            <a:spAutoFit/>
          </a:bodyPr>
          <a:lstStyle/>
          <a:p>
            <a:r>
              <a:rPr lang="en-US" sz="2400" dirty="0" smtClean="0"/>
              <a:t>Legitimate or ethically binding reasons…</a:t>
            </a:r>
          </a:p>
          <a:p>
            <a:pPr algn="r"/>
            <a:r>
              <a:rPr lang="en-US" sz="2400" dirty="0" smtClean="0"/>
              <a:t>… promote the greatest total satisfaction or happiness for all affected parties</a:t>
            </a:r>
            <a:endParaRPr lang="en-US" sz="2400" dirty="0"/>
          </a:p>
        </p:txBody>
      </p:sp>
      <p:sp>
        <p:nvSpPr>
          <p:cNvPr id="8" name="TextBox 7"/>
          <p:cNvSpPr txBox="1"/>
          <p:nvPr/>
        </p:nvSpPr>
        <p:spPr>
          <a:xfrm>
            <a:off x="3844242" y="2557637"/>
            <a:ext cx="4842558" cy="830997"/>
          </a:xfrm>
          <a:prstGeom prst="rect">
            <a:avLst/>
          </a:prstGeom>
          <a:noFill/>
        </p:spPr>
        <p:txBody>
          <a:bodyPr wrap="square" rtlCol="0">
            <a:spAutoFit/>
          </a:bodyPr>
          <a:lstStyle/>
          <a:p>
            <a:pPr algn="r"/>
            <a:r>
              <a:rPr lang="en-US" sz="2400" dirty="0" smtClean="0"/>
              <a:t>… always respect the dignity and rights of other people</a:t>
            </a:r>
            <a:endParaRPr lang="en-US" sz="2400" dirty="0"/>
          </a:p>
        </p:txBody>
      </p:sp>
      <p:sp>
        <p:nvSpPr>
          <p:cNvPr id="9" name="Trapezoid 8"/>
          <p:cNvSpPr/>
          <p:nvPr/>
        </p:nvSpPr>
        <p:spPr>
          <a:xfrm>
            <a:off x="488548" y="3388634"/>
            <a:ext cx="2527751" cy="1963925"/>
          </a:xfrm>
          <a:prstGeom prst="trapezoid">
            <a:avLst/>
          </a:prstGeom>
          <a:solidFill>
            <a:schemeClr val="accent6">
              <a:lumMod val="50000"/>
            </a:schemeClr>
          </a:solidFill>
          <a:ln>
            <a:solidFill>
              <a:srgbClr val="4F62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Technology</a:t>
            </a:r>
            <a:endParaRPr lang="en-US" sz="2000" dirty="0" smtClean="0"/>
          </a:p>
          <a:p>
            <a:pPr algn="ctr"/>
            <a:r>
              <a:rPr lang="en-US" sz="2000" dirty="0" smtClean="0"/>
              <a:t>Infrastructure</a:t>
            </a:r>
            <a:endParaRPr lang="en-US" sz="2000" dirty="0"/>
          </a:p>
        </p:txBody>
      </p:sp>
      <p:sp>
        <p:nvSpPr>
          <p:cNvPr id="10" name="Right Arrow 9"/>
          <p:cNvSpPr/>
          <p:nvPr/>
        </p:nvSpPr>
        <p:spPr>
          <a:xfrm rot="20375257">
            <a:off x="3016299" y="2594513"/>
            <a:ext cx="827943" cy="1248898"/>
          </a:xfrm>
          <a:prstGeom prst="rightArrow">
            <a:avLst/>
          </a:prstGeom>
          <a:solidFill>
            <a:schemeClr val="accent6">
              <a:lumMod val="60000"/>
              <a:lumOff val="40000"/>
            </a:schemeClr>
          </a:solidFill>
          <a:ln>
            <a:solidFill>
              <a:srgbClr val="4F62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036040" y="3075421"/>
            <a:ext cx="4650760" cy="1963925"/>
          </a:xfrm>
          <a:prstGeom prst="ellipse">
            <a:avLst/>
          </a:prstGeom>
          <a:solidFill>
            <a:srgbClr val="FFFF00"/>
          </a:solidFill>
          <a:ln>
            <a:solidFill>
              <a:srgbClr val="4F62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1E1C11"/>
                </a:solidFill>
              </a:rPr>
              <a:t>Take these theories of ethical reasoning as indicators for “hot button” issues in developing &amp; implementing technology</a:t>
            </a:r>
            <a:endParaRPr lang="en-US" dirty="0">
              <a:solidFill>
                <a:srgbClr val="1E1C1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accel="50000" decel="5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Left)">
                                      <p:cBhvr>
                                        <p:cTn id="21" dur="500"/>
                                        <p:tgtEl>
                                          <p:spTgt spid="10"/>
                                        </p:tgtEl>
                                      </p:cBhvr>
                                    </p:animEffect>
                                  </p:childTnLst>
                                </p:cTn>
                              </p:par>
                            </p:childTnLst>
                          </p:cTn>
                        </p:par>
                        <p:par>
                          <p:cTn id="22" fill="hold">
                            <p:stCondLst>
                              <p:cond delay="500"/>
                            </p:stCondLst>
                            <p:childTnLst>
                              <p:par>
                                <p:cTn id="23" presetID="2" presetClass="entr" presetSubtype="2" accel="50000" decel="5000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r>
              <a:rPr lang="en-US" smtClean="0"/>
              <a:t>Technological Trajectories</a:t>
            </a:r>
          </a:p>
        </p:txBody>
      </p:sp>
      <p:cxnSp>
        <p:nvCxnSpPr>
          <p:cNvPr id="6" name="Curved Connector 5"/>
          <p:cNvCxnSpPr/>
          <p:nvPr/>
        </p:nvCxnSpPr>
        <p:spPr>
          <a:xfrm flipV="1">
            <a:off x="2589213" y="2841625"/>
            <a:ext cx="3827462" cy="118586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3076" name="TextBox 6"/>
          <p:cNvSpPr txBox="1">
            <a:spLocks noChangeArrowheads="1"/>
          </p:cNvSpPr>
          <p:nvPr/>
        </p:nvSpPr>
        <p:spPr bwMode="auto">
          <a:xfrm>
            <a:off x="5497513" y="4027488"/>
            <a:ext cx="3189287" cy="369887"/>
          </a:xfrm>
          <a:prstGeom prst="rect">
            <a:avLst/>
          </a:prstGeom>
          <a:noFill/>
          <a:ln w="9525">
            <a:noFill/>
            <a:miter lim="800000"/>
            <a:headEnd/>
            <a:tailEnd/>
          </a:ln>
        </p:spPr>
        <p:txBody>
          <a:bodyPr>
            <a:spAutoFit/>
          </a:bodyPr>
          <a:lstStyle/>
          <a:p>
            <a:r>
              <a:rPr lang="en-US">
                <a:latin typeface="Calibri" pitchFamily="34" charset="0"/>
              </a:rPr>
              <a:t>Technologies develop over time.</a:t>
            </a:r>
          </a:p>
        </p:txBody>
      </p:sp>
      <p:sp>
        <p:nvSpPr>
          <p:cNvPr id="8" name="TextBox 7"/>
          <p:cNvSpPr txBox="1">
            <a:spLocks noChangeArrowheads="1"/>
          </p:cNvSpPr>
          <p:nvPr/>
        </p:nvSpPr>
        <p:spPr bwMode="auto">
          <a:xfrm>
            <a:off x="5497513" y="4397375"/>
            <a:ext cx="3189287" cy="2030413"/>
          </a:xfrm>
          <a:prstGeom prst="rect">
            <a:avLst/>
          </a:prstGeom>
          <a:noFill/>
          <a:ln w="9525">
            <a:noFill/>
            <a:miter lim="800000"/>
            <a:headEnd/>
            <a:tailEnd/>
          </a:ln>
        </p:spPr>
        <p:txBody>
          <a:bodyPr>
            <a:spAutoFit/>
          </a:bodyPr>
          <a:lstStyle/>
          <a:p>
            <a:r>
              <a:rPr lang="en-US">
                <a:latin typeface="Calibri" pitchFamily="34" charset="0"/>
              </a:rPr>
              <a:t>The metaphor of a trajectory emphasizes the relationship between the inherent possibility of a technical form or capability &amp; forces in the socio-economic environment that affect the realization of its capabilities.</a:t>
            </a:r>
          </a:p>
        </p:txBody>
      </p:sp>
      <p:sp>
        <p:nvSpPr>
          <p:cNvPr id="9" name="TextBox 8"/>
          <p:cNvSpPr txBox="1">
            <a:spLocks noChangeArrowheads="1"/>
          </p:cNvSpPr>
          <p:nvPr/>
        </p:nvSpPr>
        <p:spPr bwMode="auto">
          <a:xfrm>
            <a:off x="457200" y="1620838"/>
            <a:ext cx="6159500" cy="369887"/>
          </a:xfrm>
          <a:prstGeom prst="rect">
            <a:avLst/>
          </a:prstGeom>
          <a:noFill/>
          <a:ln w="9525">
            <a:noFill/>
            <a:miter lim="800000"/>
            <a:headEnd/>
            <a:tailEnd/>
          </a:ln>
        </p:spPr>
        <p:txBody>
          <a:bodyPr>
            <a:spAutoFit/>
          </a:bodyPr>
          <a:lstStyle/>
          <a:p>
            <a:r>
              <a:rPr lang="en-US" dirty="0" smtClean="0">
                <a:latin typeface="Calibri" pitchFamily="34" charset="0"/>
              </a:rPr>
              <a:t>A socio-technical system </a:t>
            </a:r>
            <a:r>
              <a:rPr lang="en-US" dirty="0">
                <a:latin typeface="Calibri" pitchFamily="34" charset="0"/>
              </a:rPr>
              <a:t>is always the work of a social network.</a:t>
            </a:r>
          </a:p>
        </p:txBody>
      </p:sp>
      <p:sp>
        <p:nvSpPr>
          <p:cNvPr id="10" name="TextBox 9"/>
          <p:cNvSpPr txBox="1">
            <a:spLocks noChangeArrowheads="1"/>
          </p:cNvSpPr>
          <p:nvPr/>
        </p:nvSpPr>
        <p:spPr bwMode="auto">
          <a:xfrm>
            <a:off x="457200" y="1990725"/>
            <a:ext cx="3652838" cy="922338"/>
          </a:xfrm>
          <a:prstGeom prst="rect">
            <a:avLst/>
          </a:prstGeom>
          <a:noFill/>
          <a:ln w="9525">
            <a:noFill/>
            <a:miter lim="800000"/>
            <a:headEnd/>
            <a:tailEnd/>
          </a:ln>
        </p:spPr>
        <p:txBody>
          <a:bodyPr>
            <a:spAutoFit/>
          </a:bodyPr>
          <a:lstStyle/>
          <a:p>
            <a:r>
              <a:rPr lang="en-US">
                <a:latin typeface="Calibri" pitchFamily="34" charset="0"/>
              </a:rPr>
              <a:t>A trajectory links actors who will play complementary roles over time. It is the spine of network.</a:t>
            </a:r>
          </a:p>
        </p:txBody>
      </p:sp>
      <p:sp>
        <p:nvSpPr>
          <p:cNvPr id="11" name="TextBox 10"/>
          <p:cNvSpPr txBox="1">
            <a:spLocks noChangeArrowheads="1"/>
          </p:cNvSpPr>
          <p:nvPr/>
        </p:nvSpPr>
        <p:spPr bwMode="auto">
          <a:xfrm>
            <a:off x="457200" y="2913063"/>
            <a:ext cx="3135313" cy="923925"/>
          </a:xfrm>
          <a:prstGeom prst="rect">
            <a:avLst/>
          </a:prstGeom>
          <a:noFill/>
          <a:ln w="9525">
            <a:noFill/>
            <a:miter lim="800000"/>
            <a:headEnd/>
            <a:tailEnd/>
          </a:ln>
        </p:spPr>
        <p:txBody>
          <a:bodyPr>
            <a:spAutoFit/>
          </a:bodyPr>
          <a:lstStyle/>
          <a:p>
            <a:r>
              <a:rPr lang="en-US">
                <a:latin typeface="Calibri" pitchFamily="34" charset="0"/>
              </a:rPr>
              <a:t>Actors whose interests are adversely affected may form a counter-network.</a:t>
            </a:r>
          </a:p>
        </p:txBody>
      </p:sp>
      <p:sp>
        <p:nvSpPr>
          <p:cNvPr id="12" name="TextBox 11"/>
          <p:cNvSpPr txBox="1">
            <a:spLocks noChangeArrowheads="1"/>
          </p:cNvSpPr>
          <p:nvPr/>
        </p:nvSpPr>
        <p:spPr bwMode="auto">
          <a:xfrm>
            <a:off x="457200" y="5046663"/>
            <a:ext cx="3987800" cy="923925"/>
          </a:xfrm>
          <a:prstGeom prst="rect">
            <a:avLst/>
          </a:prstGeom>
          <a:noFill/>
          <a:ln w="9525">
            <a:noFill/>
            <a:miter lim="800000"/>
            <a:headEnd/>
            <a:tailEnd/>
          </a:ln>
        </p:spPr>
        <p:txBody>
          <a:bodyPr>
            <a:spAutoFit/>
          </a:bodyPr>
          <a:lstStyle/>
          <a:p>
            <a:r>
              <a:rPr lang="en-US">
                <a:latin typeface="Calibri" pitchFamily="34" charset="0"/>
              </a:rPr>
              <a:t>Actors organized in a counter-network may envision an entirely different trajectory.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accel="50000" decel="5000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2" accel="50000" decel="5000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12" accel="50000" decel="50000" fill="hold" grpId="1" nodeType="click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0-ppt_w/2"/>
                                          </p:val>
                                        </p:tav>
                                      </p:tavLst>
                                    </p:anim>
                                    <p:anim calcmode="lin" valueType="num">
                                      <p:cBhvr additive="base">
                                        <p:cTn id="30" dur="500"/>
                                        <p:tgtEl>
                                          <p:spTgt spid="11"/>
                                        </p:tgtEl>
                                        <p:attrNameLst>
                                          <p:attrName>ppt_y</p:attrName>
                                        </p:attrNameLst>
                                      </p:cBhvr>
                                      <p:tavLst>
                                        <p:tav tm="0">
                                          <p:val>
                                            <p:strVal val="ppt_y"/>
                                          </p:val>
                                        </p:tav>
                                        <p:tav tm="100000">
                                          <p:val>
                                            <p:strVal val="1+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ntr" presetSubtype="6" accel="50000" decel="5000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1" grpId="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r>
              <a:rPr lang="en-US" smtClean="0"/>
              <a:t>Technological Trajectories</a:t>
            </a:r>
          </a:p>
        </p:txBody>
      </p:sp>
      <p:cxnSp>
        <p:nvCxnSpPr>
          <p:cNvPr id="6" name="Curved Connector 5"/>
          <p:cNvCxnSpPr/>
          <p:nvPr/>
        </p:nvCxnSpPr>
        <p:spPr>
          <a:xfrm flipV="1">
            <a:off x="2589213" y="2841625"/>
            <a:ext cx="3827462" cy="1185863"/>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4100" name="TextBox 6"/>
          <p:cNvSpPr txBox="1">
            <a:spLocks noChangeArrowheads="1"/>
          </p:cNvSpPr>
          <p:nvPr/>
        </p:nvSpPr>
        <p:spPr bwMode="auto">
          <a:xfrm>
            <a:off x="5497513" y="4027488"/>
            <a:ext cx="3189287" cy="369887"/>
          </a:xfrm>
          <a:prstGeom prst="rect">
            <a:avLst/>
          </a:prstGeom>
          <a:noFill/>
          <a:ln w="9525">
            <a:noFill/>
            <a:miter lim="800000"/>
            <a:headEnd/>
            <a:tailEnd/>
          </a:ln>
        </p:spPr>
        <p:txBody>
          <a:bodyPr>
            <a:spAutoFit/>
          </a:bodyPr>
          <a:lstStyle/>
          <a:p>
            <a:r>
              <a:rPr lang="en-US">
                <a:latin typeface="Calibri" pitchFamily="34" charset="0"/>
              </a:rPr>
              <a:t>Technologies develop over time.</a:t>
            </a:r>
          </a:p>
        </p:txBody>
      </p:sp>
      <p:sp>
        <p:nvSpPr>
          <p:cNvPr id="8" name="TextBox 7"/>
          <p:cNvSpPr txBox="1">
            <a:spLocks noChangeArrowheads="1"/>
          </p:cNvSpPr>
          <p:nvPr/>
        </p:nvSpPr>
        <p:spPr bwMode="auto">
          <a:xfrm>
            <a:off x="5497513" y="4397375"/>
            <a:ext cx="3189287" cy="2030413"/>
          </a:xfrm>
          <a:prstGeom prst="rect">
            <a:avLst/>
          </a:prstGeom>
          <a:noFill/>
          <a:ln w="9525">
            <a:noFill/>
            <a:miter lim="800000"/>
            <a:headEnd/>
            <a:tailEnd/>
          </a:ln>
        </p:spPr>
        <p:txBody>
          <a:bodyPr>
            <a:spAutoFit/>
          </a:bodyPr>
          <a:lstStyle/>
          <a:p>
            <a:r>
              <a:rPr lang="en-US">
                <a:latin typeface="Calibri" pitchFamily="34" charset="0"/>
              </a:rPr>
              <a:t>The metaphor of a trajectory emphasizes the relationship between the inherent possibility of a technical form or capability &amp; forces in the socio-economic environment that affect the realization of its capabilities.</a:t>
            </a:r>
          </a:p>
        </p:txBody>
      </p:sp>
      <p:sp>
        <p:nvSpPr>
          <p:cNvPr id="4102" name="TextBox 8"/>
          <p:cNvSpPr txBox="1">
            <a:spLocks noChangeArrowheads="1"/>
          </p:cNvSpPr>
          <p:nvPr/>
        </p:nvSpPr>
        <p:spPr bwMode="auto">
          <a:xfrm>
            <a:off x="457200" y="1620838"/>
            <a:ext cx="6159500" cy="369887"/>
          </a:xfrm>
          <a:prstGeom prst="rect">
            <a:avLst/>
          </a:prstGeom>
          <a:noFill/>
          <a:ln w="9525">
            <a:noFill/>
            <a:miter lim="800000"/>
            <a:headEnd/>
            <a:tailEnd/>
          </a:ln>
        </p:spPr>
        <p:txBody>
          <a:bodyPr>
            <a:spAutoFit/>
          </a:bodyPr>
          <a:lstStyle/>
          <a:p>
            <a:r>
              <a:rPr lang="en-US">
                <a:latin typeface="Calibri" pitchFamily="34" charset="0"/>
              </a:rPr>
              <a:t>An important technology is always the work of a social network.</a:t>
            </a:r>
          </a:p>
        </p:txBody>
      </p:sp>
      <p:sp>
        <p:nvSpPr>
          <p:cNvPr id="4103" name="TextBox 9"/>
          <p:cNvSpPr txBox="1">
            <a:spLocks noChangeArrowheads="1"/>
          </p:cNvSpPr>
          <p:nvPr/>
        </p:nvSpPr>
        <p:spPr bwMode="auto">
          <a:xfrm>
            <a:off x="457200" y="1990725"/>
            <a:ext cx="3652838" cy="922338"/>
          </a:xfrm>
          <a:prstGeom prst="rect">
            <a:avLst/>
          </a:prstGeom>
          <a:noFill/>
          <a:ln w="9525">
            <a:noFill/>
            <a:miter lim="800000"/>
            <a:headEnd/>
            <a:tailEnd/>
          </a:ln>
        </p:spPr>
        <p:txBody>
          <a:bodyPr>
            <a:spAutoFit/>
          </a:bodyPr>
          <a:lstStyle/>
          <a:p>
            <a:r>
              <a:rPr lang="en-US">
                <a:latin typeface="Calibri" pitchFamily="34" charset="0"/>
              </a:rPr>
              <a:t>A trajectory links actors who will play complementary roles over time. It is the spine of network.</a:t>
            </a:r>
          </a:p>
        </p:txBody>
      </p:sp>
      <p:sp>
        <p:nvSpPr>
          <p:cNvPr id="4104" name="TextBox 10"/>
          <p:cNvSpPr txBox="1">
            <a:spLocks noChangeArrowheads="1"/>
          </p:cNvSpPr>
          <p:nvPr/>
        </p:nvSpPr>
        <p:spPr bwMode="auto">
          <a:xfrm>
            <a:off x="457200" y="5046663"/>
            <a:ext cx="3987800" cy="923925"/>
          </a:xfrm>
          <a:prstGeom prst="rect">
            <a:avLst/>
          </a:prstGeom>
          <a:noFill/>
          <a:ln w="9525">
            <a:noFill/>
            <a:miter lim="800000"/>
            <a:headEnd/>
            <a:tailEnd/>
          </a:ln>
        </p:spPr>
        <p:txBody>
          <a:bodyPr>
            <a:spAutoFit/>
          </a:bodyPr>
          <a:lstStyle/>
          <a:p>
            <a:r>
              <a:rPr lang="en-US">
                <a:latin typeface="Calibri" pitchFamily="34" charset="0"/>
              </a:rPr>
              <a:t>Actors organized in a counter-network may envision an entirely different trajectory.</a:t>
            </a:r>
          </a:p>
        </p:txBody>
      </p:sp>
      <p:cxnSp>
        <p:nvCxnSpPr>
          <p:cNvPr id="13" name="Curved Connector 12"/>
          <p:cNvCxnSpPr/>
          <p:nvPr/>
        </p:nvCxnSpPr>
        <p:spPr>
          <a:xfrm>
            <a:off x="2589213" y="3325813"/>
            <a:ext cx="3827462" cy="233362"/>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589213" y="3325813"/>
            <a:ext cx="3827462" cy="2333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flipV="1">
            <a:off x="2589213" y="2322513"/>
            <a:ext cx="3827462" cy="235743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nvGrpSpPr>
          <p:cNvPr id="2" name="Group 27"/>
          <p:cNvGrpSpPr>
            <a:grpSpLocks/>
          </p:cNvGrpSpPr>
          <p:nvPr/>
        </p:nvGrpSpPr>
        <p:grpSpPr bwMode="auto">
          <a:xfrm>
            <a:off x="2589213" y="2913063"/>
            <a:ext cx="3827462" cy="882650"/>
            <a:chOff x="2589895" y="2913682"/>
            <a:chExt cx="3826361" cy="881427"/>
          </a:xfrm>
        </p:grpSpPr>
        <p:grpSp>
          <p:nvGrpSpPr>
            <p:cNvPr id="3" name="Group 24"/>
            <p:cNvGrpSpPr>
              <a:grpSpLocks/>
            </p:cNvGrpSpPr>
            <p:nvPr/>
          </p:nvGrpSpPr>
          <p:grpSpPr bwMode="auto">
            <a:xfrm>
              <a:off x="2589895" y="2913682"/>
              <a:ext cx="3492181" cy="879839"/>
              <a:chOff x="2589895" y="2913682"/>
              <a:chExt cx="3492181" cy="879839"/>
            </a:xfrm>
          </p:grpSpPr>
          <p:cxnSp>
            <p:nvCxnSpPr>
              <p:cNvPr id="20" name="Curved Connector 19"/>
              <p:cNvCxnSpPr/>
              <p:nvPr/>
            </p:nvCxnSpPr>
            <p:spPr>
              <a:xfrm>
                <a:off x="2589895" y="2913682"/>
                <a:ext cx="1853667" cy="64521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2" name="Curved Connector 21"/>
              <p:cNvCxnSpPr/>
              <p:nvPr/>
            </p:nvCxnSpPr>
            <p:spPr>
              <a:xfrm flipV="1">
                <a:off x="4443562" y="2913682"/>
                <a:ext cx="703060" cy="645217"/>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24" name="Curved Connector 23"/>
              <p:cNvCxnSpPr/>
              <p:nvPr/>
            </p:nvCxnSpPr>
            <p:spPr>
              <a:xfrm>
                <a:off x="5146621" y="2913682"/>
                <a:ext cx="934769" cy="879841"/>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a:off x="6081390" y="3793523"/>
              <a:ext cx="334866" cy="1586"/>
            </a:xfrm>
            <a:prstGeom prst="line">
              <a:avLst/>
            </a:prstGeom>
          </p:spPr>
          <p:style>
            <a:lnRef idx="2">
              <a:schemeClr val="accent1"/>
            </a:lnRef>
            <a:fillRef idx="0">
              <a:schemeClr val="accent1"/>
            </a:fillRef>
            <a:effectRef idx="1">
              <a:schemeClr val="accent1"/>
            </a:effectRef>
            <a:fontRef idx="minor">
              <a:schemeClr val="tx1"/>
            </a:fontRef>
          </p:style>
        </p:cxnSp>
      </p:grpSp>
      <p:sp>
        <p:nvSpPr>
          <p:cNvPr id="29" name="TextBox 28"/>
          <p:cNvSpPr txBox="1">
            <a:spLocks noChangeArrowheads="1"/>
          </p:cNvSpPr>
          <p:nvPr/>
        </p:nvSpPr>
        <p:spPr bwMode="auto">
          <a:xfrm>
            <a:off x="4862513" y="4397375"/>
            <a:ext cx="3824287" cy="922338"/>
          </a:xfrm>
          <a:prstGeom prst="rect">
            <a:avLst/>
          </a:prstGeom>
          <a:noFill/>
          <a:ln w="9525">
            <a:noFill/>
            <a:miter lim="800000"/>
            <a:headEnd/>
            <a:tailEnd/>
          </a:ln>
        </p:spPr>
        <p:txBody>
          <a:bodyPr>
            <a:spAutoFit/>
          </a:bodyPr>
          <a:lstStyle/>
          <a:p>
            <a:r>
              <a:rPr lang="en-US">
                <a:latin typeface="Calibri" pitchFamily="34" charset="0"/>
              </a:rPr>
              <a:t>One component of technological ethics concerns the endpints of the various trajectories.</a:t>
            </a:r>
          </a:p>
        </p:txBody>
      </p:sp>
      <p:sp>
        <p:nvSpPr>
          <p:cNvPr id="31" name="5-Point Star 30"/>
          <p:cNvSpPr/>
          <p:nvPr/>
        </p:nvSpPr>
        <p:spPr>
          <a:xfrm>
            <a:off x="6792913" y="2157413"/>
            <a:ext cx="350837" cy="331787"/>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5-Point Star 31"/>
          <p:cNvSpPr/>
          <p:nvPr/>
        </p:nvSpPr>
        <p:spPr>
          <a:xfrm>
            <a:off x="6792913" y="2641600"/>
            <a:ext cx="350837" cy="331788"/>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5-Point Star 32"/>
          <p:cNvSpPr/>
          <p:nvPr/>
        </p:nvSpPr>
        <p:spPr>
          <a:xfrm>
            <a:off x="6792913" y="2992438"/>
            <a:ext cx="350837" cy="333375"/>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5-Point Star 33"/>
          <p:cNvSpPr/>
          <p:nvPr/>
        </p:nvSpPr>
        <p:spPr>
          <a:xfrm>
            <a:off x="6769100" y="3325813"/>
            <a:ext cx="350838" cy="331787"/>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5-Point Star 34"/>
          <p:cNvSpPr/>
          <p:nvPr/>
        </p:nvSpPr>
        <p:spPr>
          <a:xfrm>
            <a:off x="6792913" y="3695700"/>
            <a:ext cx="350837" cy="331788"/>
          </a:xfrm>
          <a:prstGeom prst="star5">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TextBox 35"/>
          <p:cNvSpPr txBox="1">
            <a:spLocks noChangeArrowheads="1"/>
          </p:cNvSpPr>
          <p:nvPr/>
        </p:nvSpPr>
        <p:spPr bwMode="auto">
          <a:xfrm>
            <a:off x="7535863" y="2489200"/>
            <a:ext cx="1608137" cy="646113"/>
          </a:xfrm>
          <a:prstGeom prst="rect">
            <a:avLst/>
          </a:prstGeom>
          <a:noFill/>
          <a:ln w="9525">
            <a:noFill/>
            <a:miter lim="800000"/>
            <a:headEnd/>
            <a:tailEnd/>
          </a:ln>
        </p:spPr>
        <p:txBody>
          <a:bodyPr>
            <a:spAutoFit/>
          </a:bodyPr>
          <a:lstStyle/>
          <a:p>
            <a:r>
              <a:rPr lang="en-US">
                <a:latin typeface="Calibri" pitchFamily="34" charset="0"/>
              </a:rPr>
              <a:t>Where do we want to be?</a:t>
            </a:r>
          </a:p>
        </p:txBody>
      </p:sp>
      <p:sp>
        <p:nvSpPr>
          <p:cNvPr id="37" name="TextBox 36"/>
          <p:cNvSpPr txBox="1">
            <a:spLocks noChangeArrowheads="1"/>
          </p:cNvSpPr>
          <p:nvPr/>
        </p:nvSpPr>
        <p:spPr bwMode="auto">
          <a:xfrm>
            <a:off x="4862513" y="5564188"/>
            <a:ext cx="3824287" cy="923925"/>
          </a:xfrm>
          <a:prstGeom prst="rect">
            <a:avLst/>
          </a:prstGeom>
          <a:noFill/>
          <a:ln w="9525">
            <a:noFill/>
            <a:miter lim="800000"/>
            <a:headEnd/>
            <a:tailEnd/>
          </a:ln>
        </p:spPr>
        <p:txBody>
          <a:bodyPr>
            <a:spAutoFit/>
          </a:bodyPr>
          <a:lstStyle/>
          <a:p>
            <a:r>
              <a:rPr lang="en-US">
                <a:latin typeface="Calibri" pitchFamily="34" charset="0"/>
              </a:rPr>
              <a:t>Another component concerns the starting points and trace of the trajectory.</a:t>
            </a:r>
          </a:p>
        </p:txBody>
      </p:sp>
      <p:sp>
        <p:nvSpPr>
          <p:cNvPr id="38" name="4-Point Star 37"/>
          <p:cNvSpPr/>
          <p:nvPr/>
        </p:nvSpPr>
        <p:spPr>
          <a:xfrm>
            <a:off x="1838325" y="2641600"/>
            <a:ext cx="384175" cy="493713"/>
          </a:xfrm>
          <a:prstGeom prst="star4">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4-Point Star 38"/>
          <p:cNvSpPr/>
          <p:nvPr/>
        </p:nvSpPr>
        <p:spPr>
          <a:xfrm>
            <a:off x="1838325" y="3065463"/>
            <a:ext cx="384175" cy="493712"/>
          </a:xfrm>
          <a:prstGeom prst="star4">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4-Point Star 39"/>
          <p:cNvSpPr/>
          <p:nvPr/>
        </p:nvSpPr>
        <p:spPr>
          <a:xfrm>
            <a:off x="1798638" y="3287713"/>
            <a:ext cx="384175" cy="493712"/>
          </a:xfrm>
          <a:prstGeom prst="star4">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4-Point Star 40"/>
          <p:cNvSpPr/>
          <p:nvPr/>
        </p:nvSpPr>
        <p:spPr>
          <a:xfrm>
            <a:off x="1798638" y="3795713"/>
            <a:ext cx="384175" cy="493712"/>
          </a:xfrm>
          <a:prstGeom prst="star4">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4-Point Star 41"/>
          <p:cNvSpPr/>
          <p:nvPr/>
        </p:nvSpPr>
        <p:spPr>
          <a:xfrm>
            <a:off x="1798638" y="4432300"/>
            <a:ext cx="384175" cy="493713"/>
          </a:xfrm>
          <a:prstGeom prst="star4">
            <a:avLst/>
          </a:prstGeom>
          <a:solidFill>
            <a:srgbClr val="C0504D"/>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a:spLocks noChangeArrowheads="1"/>
          </p:cNvSpPr>
          <p:nvPr/>
        </p:nvSpPr>
        <p:spPr bwMode="auto">
          <a:xfrm>
            <a:off x="457200" y="3065463"/>
            <a:ext cx="1725613" cy="1477962"/>
          </a:xfrm>
          <a:prstGeom prst="rect">
            <a:avLst/>
          </a:prstGeom>
          <a:noFill/>
          <a:ln w="9525">
            <a:noFill/>
            <a:miter lim="800000"/>
            <a:headEnd/>
            <a:tailEnd/>
          </a:ln>
        </p:spPr>
        <p:txBody>
          <a:bodyPr>
            <a:spAutoFit/>
          </a:bodyPr>
          <a:lstStyle/>
          <a:p>
            <a:r>
              <a:rPr lang="en-US">
                <a:latin typeface="Calibri" pitchFamily="34" charset="0"/>
              </a:rPr>
              <a:t>What are the power relationships? Whose rights were affected?</a:t>
            </a:r>
          </a:p>
        </p:txBody>
      </p:sp>
      <p:sp>
        <p:nvSpPr>
          <p:cNvPr id="44" name="Oval 43"/>
          <p:cNvSpPr/>
          <p:nvPr/>
        </p:nvSpPr>
        <p:spPr>
          <a:xfrm>
            <a:off x="3692525" y="2992438"/>
            <a:ext cx="1169988" cy="1035050"/>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57200" y="5046663"/>
            <a:ext cx="4405313" cy="14414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rPr>
              <a:t>A final component of technological ethics concerns the process (including duties of actors) involved in negotiating network conflicts.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accel="50000" decel="50000" fill="hold" grpId="0" nodeType="with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50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5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50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2000"/>
                            </p:stCondLst>
                            <p:childTnLst>
                              <p:par>
                                <p:cTn id="44" presetID="2" presetClass="entr" presetSubtype="2" accel="50000" decel="50000"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1+#ppt_w/2"/>
                                          </p:val>
                                        </p:tav>
                                        <p:tav tm="100000">
                                          <p:val>
                                            <p:strVal val="#ppt_x"/>
                                          </p:val>
                                        </p:tav>
                                      </p:tavLst>
                                    </p:anim>
                                    <p:anim calcmode="lin" valueType="num">
                                      <p:cBhvr additive="base">
                                        <p:cTn id="47"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childTnLst>
                                </p:cTn>
                              </p:par>
                              <p:par>
                                <p:cTn id="52" presetID="2" presetClass="entr" presetSubtype="4" accel="50000" decel="5000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par>
                          <p:cTn id="59" fill="hold">
                            <p:stCondLst>
                              <p:cond delay="500"/>
                            </p:stCondLst>
                            <p:childTnLst>
                              <p:par>
                                <p:cTn id="60" presetID="1"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childTnLst>
                          </p:cTn>
                        </p:par>
                        <p:par>
                          <p:cTn id="62" fill="hold">
                            <p:stCondLst>
                              <p:cond delay="500"/>
                            </p:stCondLst>
                            <p:childTnLst>
                              <p:par>
                                <p:cTn id="63" presetID="0" presetClass="path" presetSubtype="0" accel="50000" decel="50000" fill="hold" grpId="1" nodeType="afterEffect">
                                  <p:stCondLst>
                                    <p:cond delay="0"/>
                                  </p:stCondLst>
                                  <p:childTnLst>
                                    <p:animMotion origin="layout" path="M 0.02171 0.00625 L 0.27219 -0.01576 " pathEditMode="relative" ptsTypes="AA">
                                      <p:cBhvr>
                                        <p:cTn id="64" dur="2000" fill="hold"/>
                                        <p:tgtEl>
                                          <p:spTgt spid="40"/>
                                        </p:tgtEl>
                                        <p:attrNameLst>
                                          <p:attrName>ppt_x</p:attrName>
                                          <p:attrName>ppt_y</p:attrName>
                                        </p:attrNameLst>
                                      </p:cBhvr>
                                    </p:animMotion>
                                  </p:childTnLst>
                                </p:cTn>
                              </p:par>
                            </p:childTnLst>
                          </p:cTn>
                        </p:par>
                        <p:par>
                          <p:cTn id="65" fill="hold">
                            <p:stCondLst>
                              <p:cond delay="2500"/>
                            </p:stCondLst>
                            <p:childTnLst>
                              <p:par>
                                <p:cTn id="66" presetID="1" presetClass="entr" presetSubtype="0"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childTnLst>
                                </p:cTn>
                              </p:par>
                              <p:par>
                                <p:cTn id="68" presetID="0" presetClass="path" presetSubtype="0" accel="50000" decel="50000" fill="hold" grpId="1" nodeType="withEffect">
                                  <p:stCondLst>
                                    <p:cond delay="0"/>
                                  </p:stCondLst>
                                  <p:childTnLst>
                                    <p:animMotion origin="layout" path="M 0.02171 0.00764 L 0.27237 -0.06766 " pathEditMode="relative" ptsTypes="AA">
                                      <p:cBhvr>
                                        <p:cTn id="69" dur="2000" fill="hold"/>
                                        <p:tgtEl>
                                          <p:spTgt spid="41"/>
                                        </p:tgtEl>
                                        <p:attrNameLst>
                                          <p:attrName>ppt_x</p:attrName>
                                          <p:attrName>ppt_y</p:attrName>
                                        </p:attrNameLst>
                                      </p:cBhvr>
                                    </p:animMotion>
                                  </p:childTnLst>
                                </p:cTn>
                              </p:par>
                            </p:childTnLst>
                          </p:cTn>
                        </p:par>
                        <p:par>
                          <p:cTn id="70" fill="hold">
                            <p:stCondLst>
                              <p:cond delay="4500"/>
                            </p:stCondLst>
                            <p:childTnLst>
                              <p:par>
                                <p:cTn id="71" presetID="1"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0" presetClass="path" presetSubtype="0" accel="50000" decel="50000" fill="hold" grpId="1" nodeType="withEffect">
                                  <p:stCondLst>
                                    <p:cond delay="0"/>
                                  </p:stCondLst>
                                  <p:childTnLst>
                                    <p:animMotion origin="layout" path="M 3.87007E-6 1.89064E-6 C 0.0462 -0.00487 0.09258 -0.0095 0.12975 -0.03429 C 0.16692 -0.05908 0.19489 -0.10403 0.22303 -0.14875 " pathEditMode="relative" rAng="0" ptsTypes="aaA">
                                      <p:cBhvr>
                                        <p:cTn id="74" dur="2000" fill="hold"/>
                                        <p:tgtEl>
                                          <p:spTgt spid="42"/>
                                        </p:tgtEl>
                                        <p:attrNameLst>
                                          <p:attrName>ppt_x</p:attrName>
                                          <p:attrName>ppt_y</p:attrName>
                                        </p:attrNameLst>
                                      </p:cBhvr>
                                      <p:rCtr x="11200" y="-7400"/>
                                    </p:animMotion>
                                  </p:childTnLst>
                                </p:cTn>
                              </p:par>
                              <p:par>
                                <p:cTn id="75" presetID="0" presetClass="path" presetSubtype="0" accel="50000" decel="50000" fill="hold" grpId="1" nodeType="withEffect">
                                  <p:stCondLst>
                                    <p:cond delay="0"/>
                                  </p:stCondLst>
                                  <p:childTnLst>
                                    <p:animMotion origin="layout" path="M -1.58068E-7 -2.11307E-6 L 0.2451 0.01112 " pathEditMode="relative" ptsTypes="AA">
                                      <p:cBhvr>
                                        <p:cTn id="76" dur="2000" fill="hold"/>
                                        <p:tgtEl>
                                          <p:spTgt spid="39"/>
                                        </p:tgtEl>
                                        <p:attrNameLst>
                                          <p:attrName>ppt_x</p:attrName>
                                          <p:attrName>ppt_y</p:attrName>
                                        </p:attrNameLst>
                                      </p:cBhvr>
                                    </p:animMotion>
                                  </p:childTnLst>
                                </p:cTn>
                              </p:par>
                              <p:par>
                                <p:cTn id="77" presetID="0" presetClass="path" presetSubtype="0" accel="50000" decel="50000" fill="hold" grpId="1" nodeType="withEffect">
                                  <p:stCondLst>
                                    <p:cond delay="0"/>
                                  </p:stCondLst>
                                  <p:childTnLst>
                                    <p:animMotion origin="layout" path="M 0.03197 -0.00186 C 0.04551 -0.00279 0.05906 -0.00371 0.07956 0.00532 C 0.10006 0.01436 0.1249 0.04147 0.15443 0.05166 C 0.18395 0.06186 0.23989 0.06464 0.25691 0.06626 " pathEditMode="relative" ptsTypes="aaaA">
                                      <p:cBhvr>
                                        <p:cTn id="78" dur="2000" fill="hold"/>
                                        <p:tgtEl>
                                          <p:spTgt spid="38"/>
                                        </p:tgtEl>
                                        <p:attrNameLst>
                                          <p:attrName>ppt_x</p:attrName>
                                          <p:attrName>ppt_y</p:attrName>
                                        </p:attrNameLst>
                                      </p:cBhvr>
                                    </p:animMotion>
                                  </p:childTnLst>
                                </p:cTn>
                              </p:par>
                              <p:par>
                                <p:cTn id="79" presetID="2" presetClass="entr" presetSubtype="8" accel="50000" decel="5000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1000" fill="hold"/>
                                        <p:tgtEl>
                                          <p:spTgt spid="43"/>
                                        </p:tgtEl>
                                        <p:attrNameLst>
                                          <p:attrName>ppt_x</p:attrName>
                                        </p:attrNameLst>
                                      </p:cBhvr>
                                      <p:tavLst>
                                        <p:tav tm="0">
                                          <p:val>
                                            <p:strVal val="0-#ppt_w/2"/>
                                          </p:val>
                                        </p:tav>
                                        <p:tav tm="100000">
                                          <p:val>
                                            <p:strVal val="#ppt_x"/>
                                          </p:val>
                                        </p:tav>
                                      </p:tavLst>
                                    </p:anim>
                                    <p:anim calcmode="lin" valueType="num">
                                      <p:cBhvr additive="base">
                                        <p:cTn id="82"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2000"/>
                                        <p:tgtEl>
                                          <p:spTgt spid="44"/>
                                        </p:tgtEl>
                                      </p:cBhvr>
                                    </p:animEffect>
                                  </p:childTnLst>
                                </p:cTn>
                              </p:par>
                              <p:par>
                                <p:cTn id="88" presetID="2" presetClass="entr" presetSubtype="4" accel="50000" decel="50000" fill="hold" grpId="0" nodeType="withEffect">
                                  <p:stCondLst>
                                    <p:cond delay="0"/>
                                  </p:stCondLst>
                                  <p:childTnLst>
                                    <p:set>
                                      <p:cBhvr>
                                        <p:cTn id="89" dur="1" fill="hold">
                                          <p:stCondLst>
                                            <p:cond delay="0"/>
                                          </p:stCondLst>
                                        </p:cTn>
                                        <p:tgtEl>
                                          <p:spTgt spid="45"/>
                                        </p:tgtEl>
                                        <p:attrNameLst>
                                          <p:attrName>style.visibility</p:attrName>
                                        </p:attrNameLst>
                                      </p:cBhvr>
                                      <p:to>
                                        <p:strVal val="visible"/>
                                      </p:to>
                                    </p:set>
                                    <p:anim calcmode="lin" valueType="num">
                                      <p:cBhvr additive="base">
                                        <p:cTn id="90" dur="500" fill="hold"/>
                                        <p:tgtEl>
                                          <p:spTgt spid="45"/>
                                        </p:tgtEl>
                                        <p:attrNameLst>
                                          <p:attrName>ppt_x</p:attrName>
                                        </p:attrNameLst>
                                      </p:cBhvr>
                                      <p:tavLst>
                                        <p:tav tm="0">
                                          <p:val>
                                            <p:strVal val="#ppt_x"/>
                                          </p:val>
                                        </p:tav>
                                        <p:tav tm="100000">
                                          <p:val>
                                            <p:strVal val="#ppt_x"/>
                                          </p:val>
                                        </p:tav>
                                      </p:tavLst>
                                    </p:anim>
                                    <p:anim calcmode="lin" valueType="num">
                                      <p:cBhvr additive="base">
                                        <p:cTn id="9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p:bldP spid="31" grpId="0" animBg="1"/>
      <p:bldP spid="32" grpId="0" animBg="1"/>
      <p:bldP spid="33" grpId="0" animBg="1"/>
      <p:bldP spid="34" grpId="0" animBg="1"/>
      <p:bldP spid="35" grpId="0" animBg="1"/>
      <p:bldP spid="36" grpId="0"/>
      <p:bldP spid="37" grpId="0"/>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General Problems with </a:t>
            </a:r>
            <a:r>
              <a:rPr lang="en-US" dirty="0" err="1" smtClean="0"/>
              <a:t>Bioenergy</a:t>
            </a:r>
            <a:r>
              <a:rPr lang="en-US" dirty="0" smtClean="0"/>
              <a:t> Trajectories</a:t>
            </a:r>
            <a:endParaRPr lang="en-US" dirty="0"/>
          </a:p>
        </p:txBody>
      </p:sp>
      <p:sp>
        <p:nvSpPr>
          <p:cNvPr id="3" name="Rounded Rectangle 2"/>
          <p:cNvSpPr/>
          <p:nvPr/>
        </p:nvSpPr>
        <p:spPr>
          <a:xfrm>
            <a:off x="880609" y="2637379"/>
            <a:ext cx="2995210" cy="14000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Food vs. Fuel</a:t>
            </a:r>
            <a:endParaRPr lang="en-US" sz="2800" dirty="0"/>
          </a:p>
        </p:txBody>
      </p:sp>
      <p:sp>
        <p:nvSpPr>
          <p:cNvPr id="4" name="Rounded Rectangle 3"/>
          <p:cNvSpPr/>
          <p:nvPr/>
        </p:nvSpPr>
        <p:spPr>
          <a:xfrm>
            <a:off x="5341464" y="2637379"/>
            <a:ext cx="2670732" cy="140009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t>Land Use</a:t>
            </a:r>
            <a:endParaRPr lang="en-US" sz="2800" dirty="0"/>
          </a:p>
        </p:txBody>
      </p:sp>
      <p:cxnSp>
        <p:nvCxnSpPr>
          <p:cNvPr id="6" name="Straight Arrow Connector 5"/>
          <p:cNvCxnSpPr>
            <a:stCxn id="4" idx="2"/>
          </p:cNvCxnSpPr>
          <p:nvPr/>
        </p:nvCxnSpPr>
        <p:spPr>
          <a:xfrm rot="5400000">
            <a:off x="5797569" y="4004774"/>
            <a:ext cx="846567" cy="91195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4950628" y="4862174"/>
            <a:ext cx="2801012" cy="369332"/>
          </a:xfrm>
          <a:prstGeom prst="rect">
            <a:avLst/>
          </a:prstGeom>
          <a:noFill/>
        </p:spPr>
        <p:txBody>
          <a:bodyPr wrap="square" rtlCol="0">
            <a:spAutoFit/>
          </a:bodyPr>
          <a:lstStyle/>
          <a:p>
            <a:r>
              <a:rPr lang="en-US" dirty="0" smtClean="0"/>
              <a:t>Social</a:t>
            </a:r>
            <a:endParaRPr lang="en-US" dirty="0"/>
          </a:p>
        </p:txBody>
      </p:sp>
      <p:cxnSp>
        <p:nvCxnSpPr>
          <p:cNvPr id="9" name="Straight Arrow Connector 8"/>
          <p:cNvCxnSpPr>
            <a:stCxn id="4" idx="2"/>
          </p:cNvCxnSpPr>
          <p:nvPr/>
        </p:nvCxnSpPr>
        <p:spPr>
          <a:xfrm rot="16200000" flipH="1">
            <a:off x="6801883" y="3912416"/>
            <a:ext cx="824705" cy="107481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6448841" y="4862170"/>
            <a:ext cx="2467169" cy="369332"/>
          </a:xfrm>
          <a:prstGeom prst="rect">
            <a:avLst/>
          </a:prstGeom>
          <a:noFill/>
        </p:spPr>
        <p:txBody>
          <a:bodyPr wrap="square" rtlCol="0">
            <a:spAutoFit/>
          </a:bodyPr>
          <a:lstStyle/>
          <a:p>
            <a:pPr algn="r"/>
            <a:r>
              <a:rPr lang="en-US" dirty="0" smtClean="0"/>
              <a:t>Environmental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905000"/>
            <a:ext cx="7924800" cy="1477328"/>
          </a:xfrm>
          <a:prstGeom prst="rect">
            <a:avLst/>
          </a:prstGeom>
        </p:spPr>
        <p:txBody>
          <a:bodyPr wrap="square">
            <a:spAutoFit/>
          </a:bodyPr>
          <a:lstStyle/>
          <a:p>
            <a:r>
              <a:rPr lang="en-US" dirty="0" smtClean="0"/>
              <a:t>1      </a:t>
            </a:r>
            <a:r>
              <a:rPr lang="en-US" dirty="0" err="1" smtClean="0"/>
              <a:t>Biofuels</a:t>
            </a:r>
            <a:r>
              <a:rPr lang="en-US" dirty="0" smtClean="0"/>
              <a:t> development should not be at the expense of human rights</a:t>
            </a:r>
          </a:p>
          <a:p>
            <a:r>
              <a:rPr lang="en-US" dirty="0" smtClean="0"/>
              <a:t>2      </a:t>
            </a:r>
            <a:r>
              <a:rPr lang="en-US" dirty="0" err="1" smtClean="0"/>
              <a:t>Biofuels</a:t>
            </a:r>
            <a:r>
              <a:rPr lang="en-US" dirty="0" smtClean="0"/>
              <a:t> should be environmentally sustainable</a:t>
            </a:r>
          </a:p>
          <a:p>
            <a:r>
              <a:rPr lang="en-US" dirty="0" smtClean="0"/>
              <a:t>3      </a:t>
            </a:r>
            <a:r>
              <a:rPr lang="en-US" dirty="0" err="1" smtClean="0"/>
              <a:t>Biofuels</a:t>
            </a:r>
            <a:r>
              <a:rPr lang="en-US" dirty="0" smtClean="0"/>
              <a:t> should contribute to a reduction of greenhouse gas emissions</a:t>
            </a:r>
          </a:p>
          <a:p>
            <a:r>
              <a:rPr lang="en-US" dirty="0" smtClean="0"/>
              <a:t>4      </a:t>
            </a:r>
            <a:r>
              <a:rPr lang="en-US" dirty="0" err="1" smtClean="0"/>
              <a:t>Biofuels</a:t>
            </a:r>
            <a:r>
              <a:rPr lang="en-US" dirty="0" smtClean="0"/>
              <a:t> should adhere to fair trade principles</a:t>
            </a:r>
          </a:p>
          <a:p>
            <a:r>
              <a:rPr lang="en-US" dirty="0" smtClean="0"/>
              <a:t>5      Costs and benefits of </a:t>
            </a:r>
            <a:r>
              <a:rPr lang="en-US" dirty="0" err="1" smtClean="0"/>
              <a:t>biofuels</a:t>
            </a:r>
            <a:r>
              <a:rPr lang="en-US" dirty="0" smtClean="0"/>
              <a:t> should be distributed in an equitable way</a:t>
            </a:r>
            <a:endParaRPr lang="en-US" dirty="0"/>
          </a:p>
        </p:txBody>
      </p:sp>
      <p:pic>
        <p:nvPicPr>
          <p:cNvPr id="1026" name="Picture 2"/>
          <p:cNvPicPr>
            <a:picLocks noChangeAspect="1" noChangeArrowheads="1"/>
          </p:cNvPicPr>
          <p:nvPr/>
        </p:nvPicPr>
        <p:blipFill>
          <a:blip r:embed="rId2"/>
          <a:srcRect/>
          <a:stretch>
            <a:fillRect/>
          </a:stretch>
        </p:blipFill>
        <p:spPr bwMode="auto">
          <a:xfrm>
            <a:off x="3429000" y="914400"/>
            <a:ext cx="1809750" cy="752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905000"/>
            <a:ext cx="7924800" cy="1477328"/>
          </a:xfrm>
          <a:prstGeom prst="rect">
            <a:avLst/>
          </a:prstGeom>
        </p:spPr>
        <p:txBody>
          <a:bodyPr wrap="square">
            <a:spAutoFit/>
          </a:bodyPr>
          <a:lstStyle/>
          <a:p>
            <a:r>
              <a:rPr lang="en-US" dirty="0" smtClean="0"/>
              <a:t>1      </a:t>
            </a:r>
            <a:r>
              <a:rPr lang="en-US" dirty="0" err="1" smtClean="0"/>
              <a:t>Biofuels</a:t>
            </a:r>
            <a:r>
              <a:rPr lang="en-US" dirty="0" smtClean="0"/>
              <a:t> </a:t>
            </a:r>
            <a:r>
              <a:rPr lang="en-US" dirty="0" smtClean="0">
                <a:solidFill>
                  <a:srgbClr val="FF0000"/>
                </a:solidFill>
              </a:rPr>
              <a:t>development</a:t>
            </a:r>
            <a:r>
              <a:rPr lang="en-US" dirty="0" smtClean="0"/>
              <a:t> should not be at the expense of human rights</a:t>
            </a:r>
          </a:p>
          <a:p>
            <a:r>
              <a:rPr lang="en-US" dirty="0" smtClean="0"/>
              <a:t>2      </a:t>
            </a:r>
            <a:r>
              <a:rPr lang="en-US" dirty="0" err="1" smtClean="0"/>
              <a:t>Biofuels</a:t>
            </a:r>
            <a:r>
              <a:rPr lang="en-US" dirty="0" smtClean="0"/>
              <a:t> should be </a:t>
            </a:r>
            <a:r>
              <a:rPr lang="en-US" dirty="0" smtClean="0">
                <a:solidFill>
                  <a:srgbClr val="FF0000"/>
                </a:solidFill>
              </a:rPr>
              <a:t>environmentally sustainable</a:t>
            </a:r>
          </a:p>
          <a:p>
            <a:r>
              <a:rPr lang="en-US" dirty="0" smtClean="0"/>
              <a:t>3      </a:t>
            </a:r>
            <a:r>
              <a:rPr lang="en-US" dirty="0" err="1" smtClean="0"/>
              <a:t>Biofuels</a:t>
            </a:r>
            <a:r>
              <a:rPr lang="en-US" dirty="0" smtClean="0"/>
              <a:t> should contribute to a reduction of greenhouse gas emissions</a:t>
            </a:r>
          </a:p>
          <a:p>
            <a:r>
              <a:rPr lang="en-US" dirty="0" smtClean="0"/>
              <a:t>4      </a:t>
            </a:r>
            <a:r>
              <a:rPr lang="en-US" dirty="0" err="1" smtClean="0"/>
              <a:t>Biofuels</a:t>
            </a:r>
            <a:r>
              <a:rPr lang="en-US" dirty="0" smtClean="0"/>
              <a:t> should adhere to fair trade principles</a:t>
            </a:r>
          </a:p>
          <a:p>
            <a:r>
              <a:rPr lang="en-US" dirty="0" smtClean="0"/>
              <a:t>5      </a:t>
            </a:r>
            <a:r>
              <a:rPr lang="en-US" dirty="0" smtClean="0">
                <a:solidFill>
                  <a:srgbClr val="FF0000"/>
                </a:solidFill>
              </a:rPr>
              <a:t>Costs </a:t>
            </a:r>
            <a:r>
              <a:rPr lang="en-US" dirty="0" smtClean="0"/>
              <a:t>and </a:t>
            </a:r>
            <a:r>
              <a:rPr lang="en-US" dirty="0" smtClean="0">
                <a:solidFill>
                  <a:srgbClr val="FF0000"/>
                </a:solidFill>
              </a:rPr>
              <a:t>benefits</a:t>
            </a:r>
            <a:r>
              <a:rPr lang="en-US" dirty="0" smtClean="0"/>
              <a:t> of </a:t>
            </a:r>
            <a:r>
              <a:rPr lang="en-US" dirty="0" err="1" smtClean="0"/>
              <a:t>biofuels</a:t>
            </a:r>
            <a:r>
              <a:rPr lang="en-US" dirty="0" smtClean="0"/>
              <a:t> should be distributed in an equitable way</a:t>
            </a:r>
            <a:endParaRPr lang="en-US" dirty="0"/>
          </a:p>
        </p:txBody>
      </p:sp>
      <p:pic>
        <p:nvPicPr>
          <p:cNvPr id="1026" name="Picture 2"/>
          <p:cNvPicPr>
            <a:picLocks noChangeAspect="1" noChangeArrowheads="1"/>
          </p:cNvPicPr>
          <p:nvPr/>
        </p:nvPicPr>
        <p:blipFill>
          <a:blip r:embed="rId2"/>
          <a:srcRect/>
          <a:stretch>
            <a:fillRect/>
          </a:stretch>
        </p:blipFill>
        <p:spPr bwMode="auto">
          <a:xfrm>
            <a:off x="3429000" y="914400"/>
            <a:ext cx="1809750" cy="752475"/>
          </a:xfrm>
          <a:prstGeom prst="rect">
            <a:avLst/>
          </a:prstGeom>
          <a:noFill/>
          <a:ln w="9525">
            <a:noFill/>
            <a:miter lim="800000"/>
            <a:headEnd/>
            <a:tailEnd/>
          </a:ln>
          <a:effectLst/>
        </p:spPr>
      </p:pic>
      <p:cxnSp>
        <p:nvCxnSpPr>
          <p:cNvPr id="8" name="Straight Connector 7"/>
          <p:cNvCxnSpPr/>
          <p:nvPr/>
        </p:nvCxnSpPr>
        <p:spPr>
          <a:xfrm>
            <a:off x="6500253" y="2209800"/>
            <a:ext cx="1371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08666" y="3054837"/>
            <a:ext cx="914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95673" y="3340132"/>
            <a:ext cx="1709057"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4400" y="3581400"/>
            <a:ext cx="3352800" cy="923330"/>
          </a:xfrm>
          <a:prstGeom prst="rect">
            <a:avLst/>
          </a:prstGeom>
          <a:noFill/>
        </p:spPr>
        <p:txBody>
          <a:bodyPr wrap="square" rtlCol="0">
            <a:spAutoFit/>
          </a:bodyPr>
          <a:lstStyle/>
          <a:p>
            <a:pPr algn="ctr"/>
            <a:r>
              <a:rPr lang="en-US" dirty="0" smtClean="0">
                <a:latin typeface="Arial Black" pitchFamily="34" charset="0"/>
              </a:rPr>
              <a:t>All these terms imply criteria that require further specification.</a:t>
            </a:r>
            <a:endParaRPr lang="en-US" dirty="0">
              <a:latin typeface="Arial Black" pitchFamily="34" charset="0"/>
            </a:endParaRPr>
          </a:p>
        </p:txBody>
      </p:sp>
      <p:pic>
        <p:nvPicPr>
          <p:cNvPr id="2050" name="Picture 2"/>
          <p:cNvPicPr>
            <a:picLocks noChangeAspect="1" noChangeArrowheads="1"/>
          </p:cNvPicPr>
          <p:nvPr/>
        </p:nvPicPr>
        <p:blipFill>
          <a:blip r:embed="rId3"/>
          <a:srcRect/>
          <a:stretch>
            <a:fillRect/>
          </a:stretch>
        </p:blipFill>
        <p:spPr bwMode="auto">
          <a:xfrm>
            <a:off x="1600200" y="4781729"/>
            <a:ext cx="1905000" cy="1905000"/>
          </a:xfrm>
          <a:prstGeom prst="rect">
            <a:avLst/>
          </a:prstGeom>
          <a:noFill/>
          <a:ln w="9525">
            <a:noFill/>
            <a:miter lim="800000"/>
            <a:headEnd/>
            <a:tailEnd/>
          </a:ln>
          <a:effectLst/>
        </p:spPr>
      </p:pic>
      <p:pic>
        <p:nvPicPr>
          <p:cNvPr id="2" name="Picture 2"/>
          <p:cNvPicPr>
            <a:picLocks noChangeAspect="1" noChangeArrowheads="1"/>
          </p:cNvPicPr>
          <p:nvPr/>
        </p:nvPicPr>
        <p:blipFill>
          <a:blip r:embed="rId4"/>
          <a:srcRect/>
          <a:stretch>
            <a:fillRect/>
          </a:stretch>
        </p:blipFill>
        <p:spPr bwMode="auto">
          <a:xfrm>
            <a:off x="4286250" y="4800600"/>
            <a:ext cx="1905000" cy="1733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additive="base">
                                        <p:cTn id="24" dur="500" fill="hold"/>
                                        <p:tgtEl>
                                          <p:spTgt spid="2050"/>
                                        </p:tgtEl>
                                        <p:attrNameLst>
                                          <p:attrName>ppt_x</p:attrName>
                                        </p:attrNameLst>
                                      </p:cBhvr>
                                      <p:tavLst>
                                        <p:tav tm="0">
                                          <p:val>
                                            <p:strVal val="#ppt_x"/>
                                          </p:val>
                                        </p:tav>
                                        <p:tav tm="100000">
                                          <p:val>
                                            <p:strVal val="#ppt_x"/>
                                          </p:val>
                                        </p:tav>
                                      </p:tavLst>
                                    </p:anim>
                                    <p:anim calcmode="lin" valueType="num">
                                      <p:cBhvr additive="base">
                                        <p:cTn id="25" dur="500" fill="hold"/>
                                        <p:tgtEl>
                                          <p:spTgt spid="205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TotalTime>
  <Words>967</Words>
  <Application>Microsoft Office PowerPoint</Application>
  <PresentationFormat>On-screen Show (4:3)</PresentationFormat>
  <Paragraphs>108</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Bradley Hand ITC</vt:lpstr>
      <vt:lpstr>Handwriting - Dakota</vt:lpstr>
      <vt:lpstr>Calibri</vt:lpstr>
      <vt:lpstr>Bauhaus 93</vt:lpstr>
      <vt:lpstr>Arial Black</vt:lpstr>
      <vt:lpstr>MV Boli</vt:lpstr>
      <vt:lpstr>Freestyle Script</vt:lpstr>
      <vt:lpstr>Office Theme</vt:lpstr>
      <vt:lpstr>Ethics and Technology</vt:lpstr>
      <vt:lpstr>Ethics</vt:lpstr>
      <vt:lpstr>Ethics</vt:lpstr>
      <vt:lpstr>PowerPoint Presentation</vt:lpstr>
      <vt:lpstr>Technological Trajectories</vt:lpstr>
      <vt:lpstr>Technological Trajectories</vt:lpstr>
      <vt:lpstr>General Problems with Bioenergy Trajectories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I’m trying to do today…</vt:lpstr>
      <vt:lpstr>PowerPoint Presentation</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Bioenergy Infrastructure</dc:title>
  <dc:creator>Paul Thompson</dc:creator>
  <cp:lastModifiedBy>MSU</cp:lastModifiedBy>
  <cp:revision>6</cp:revision>
  <dcterms:created xsi:type="dcterms:W3CDTF">2013-07-13T19:08:47Z</dcterms:created>
  <dcterms:modified xsi:type="dcterms:W3CDTF">2013-07-15T15:33:11Z</dcterms:modified>
</cp:coreProperties>
</file>